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6"/>
  </p:notesMasterIdLst>
  <p:handoutMasterIdLst>
    <p:handoutMasterId r:id="rId27"/>
  </p:handoutMasterIdLst>
  <p:sldIdLst>
    <p:sldId id="256" r:id="rId3"/>
    <p:sldId id="325" r:id="rId4"/>
    <p:sldId id="280" r:id="rId5"/>
    <p:sldId id="309" r:id="rId6"/>
    <p:sldId id="310" r:id="rId7"/>
    <p:sldId id="260" r:id="rId8"/>
    <p:sldId id="326" r:id="rId9"/>
    <p:sldId id="323" r:id="rId10"/>
    <p:sldId id="313" r:id="rId11"/>
    <p:sldId id="312" r:id="rId12"/>
    <p:sldId id="314" r:id="rId13"/>
    <p:sldId id="264" r:id="rId14"/>
    <p:sldId id="318" r:id="rId15"/>
    <p:sldId id="307" r:id="rId16"/>
    <p:sldId id="327" r:id="rId17"/>
    <p:sldId id="283" r:id="rId18"/>
    <p:sldId id="269" r:id="rId19"/>
    <p:sldId id="284" r:id="rId20"/>
    <p:sldId id="296" r:id="rId21"/>
    <p:sldId id="297" r:id="rId22"/>
    <p:sldId id="317" r:id="rId23"/>
    <p:sldId id="270" r:id="rId24"/>
    <p:sldId id="303" r:id="rId25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689B"/>
    <a:srgbClr val="FFFF66"/>
    <a:srgbClr val="C6A2B7"/>
    <a:srgbClr val="B0ADE5"/>
    <a:srgbClr val="660066"/>
    <a:srgbClr val="8E008E"/>
    <a:srgbClr val="666699"/>
    <a:srgbClr val="FF3300"/>
    <a:srgbClr val="6661AB"/>
    <a:srgbClr val="6F7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204" autoAdjust="0"/>
    <p:restoredTop sz="94746" autoAdjust="0"/>
  </p:normalViewPr>
  <p:slideViewPr>
    <p:cSldViewPr>
      <p:cViewPr varScale="1">
        <p:scale>
          <a:sx n="108" d="100"/>
          <a:sy n="108" d="100"/>
        </p:scale>
        <p:origin x="45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134BB312-A538-4C93-9DFA-7C2F1C958A62}" type="datetimeFigureOut">
              <a:rPr lang="de-DE" smtClean="0"/>
              <a:t>27.10.2023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27E2BF7A-22F5-4C78-A08A-B1AD266813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26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731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731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 eaLnBrk="1" hangingPunct="1">
              <a:defRPr sz="1300"/>
            </a:lvl1pPr>
          </a:lstStyle>
          <a:p>
            <a:fld id="{191CE3DC-FEE9-4E93-BE1F-75A0ADFE2B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9692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17CBC2-C319-4E4C-AD04-E06EDC0BB283}" type="slidenum">
              <a:rPr lang="de-DE" altLang="de-DE" sz="1300"/>
              <a:pPr>
                <a:spcBef>
                  <a:spcPct val="0"/>
                </a:spcBef>
              </a:pPr>
              <a:t>1</a:t>
            </a:fld>
            <a:endParaRPr lang="de-DE" altLang="de-DE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8996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5B205A-44D7-4354-A88D-7FD87FE7F9AC}" type="slidenum">
              <a:rPr lang="de-DE" altLang="de-DE" sz="1300"/>
              <a:pPr>
                <a:spcBef>
                  <a:spcPct val="0"/>
                </a:spcBef>
              </a:pPr>
              <a:t>12</a:t>
            </a:fld>
            <a:endParaRPr lang="de-DE" altLang="de-DE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442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610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6360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F64DAD-529D-4BD9-AA22-97CC491CB9DF}" type="slidenum">
              <a:rPr lang="de-DE" altLang="de-DE" sz="1300"/>
              <a:pPr>
                <a:spcBef>
                  <a:spcPct val="0"/>
                </a:spcBef>
              </a:pPr>
              <a:t>16</a:t>
            </a:fld>
            <a:endParaRPr lang="de-DE" altLang="de-DE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545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778B9-E3A7-4BFC-A413-F98AC101BD17}" type="slidenum">
              <a:rPr lang="de-DE" altLang="de-DE" sz="1300"/>
              <a:pPr>
                <a:spcBef>
                  <a:spcPct val="0"/>
                </a:spcBef>
              </a:pPr>
              <a:t>17</a:t>
            </a:fld>
            <a:endParaRPr lang="de-DE" altLang="de-DE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028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47CAF9-3878-4F89-B2C3-D63833F2DA3B}" type="slidenum">
              <a:rPr lang="de-DE" altLang="de-DE" sz="1300"/>
              <a:pPr>
                <a:spcBef>
                  <a:spcPct val="0"/>
                </a:spcBef>
              </a:pPr>
              <a:t>18</a:t>
            </a:fld>
            <a:endParaRPr lang="de-DE" altLang="de-DE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608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16BEC0-CD92-4BA9-857F-22D1C9ED2D70}" type="slidenum">
              <a:rPr lang="de-DE" altLang="de-DE" sz="1300"/>
              <a:pPr>
                <a:spcBef>
                  <a:spcPct val="0"/>
                </a:spcBef>
              </a:pPr>
              <a:t>19</a:t>
            </a:fld>
            <a:endParaRPr lang="de-DE" altLang="de-DE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8298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7124D7-8BBD-45A9-A98F-87285B32A71C}" type="slidenum">
              <a:rPr lang="de-DE" altLang="de-DE" sz="1300"/>
              <a:pPr>
                <a:spcBef>
                  <a:spcPct val="0"/>
                </a:spcBef>
              </a:pPr>
              <a:t>20</a:t>
            </a:fld>
            <a:endParaRPr lang="de-DE" altLang="de-DE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354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0143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7A2BC7-5179-4E87-98CD-154D34313484}" type="slidenum">
              <a:rPr lang="de-DE" altLang="de-DE" sz="1300"/>
              <a:pPr>
                <a:spcBef>
                  <a:spcPct val="0"/>
                </a:spcBef>
              </a:pPr>
              <a:t>22</a:t>
            </a:fld>
            <a:endParaRPr lang="de-DE" altLang="de-DE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7592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66306-86CF-4CA9-933C-57CC95936036}" type="slidenum">
              <a:rPr lang="de-DE" altLang="de-DE" sz="1300"/>
              <a:pPr>
                <a:spcBef>
                  <a:spcPct val="0"/>
                </a:spcBef>
              </a:pPr>
              <a:t>3</a:t>
            </a:fld>
            <a:endParaRPr lang="de-DE" altLang="de-DE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582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328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042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560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8A858C-7F80-49D8-B11F-46EE9254008D}" type="slidenum">
              <a:rPr lang="de-DE" altLang="de-DE" sz="1300"/>
              <a:pPr>
                <a:spcBef>
                  <a:spcPct val="0"/>
                </a:spcBef>
              </a:pPr>
              <a:t>6</a:t>
            </a:fld>
            <a:endParaRPr lang="de-DE" altLang="de-DE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4423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871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3052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155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CE3DC-FEE9-4E93-BE1F-75A0ADFE2B22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796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2B7F8-E5F2-4FBD-8DE1-29A39534204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547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67B79-3136-4BF0-A886-E25FFB6C12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623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CA0EB-A805-474A-AB3E-7D71FB6F8C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400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F5A87-3455-499A-9176-D287AF4A85A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322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RW_SK_CMY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04813"/>
            <a:ext cx="283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39750" y="3573463"/>
            <a:ext cx="80645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3443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8362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707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64121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3207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0195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87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7C811-6737-4C20-8C5C-31B87AB949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891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22267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760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6635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18219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7663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9918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8EA99-975F-4403-8CC4-2632FC48362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087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9B404-6845-4E5A-BC9D-01FAD4C8FEF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154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56CB4-2BA7-4149-AAB5-5D5294C2CFC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775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ACF12-407D-4BE8-9CA2-F1C48AE049A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033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9D97-61F7-4BEF-BB6E-FE9EAB52BE2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954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9A45D-1D21-4A4F-92A9-B3F77924B51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430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116A1-F6A6-488D-B657-C99DE270B7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075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DDB05DB-1ACD-4831-969E-7B3894B32AC7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7" descr="Logo_NRW_MS_RZ"/>
          <p:cNvSpPr>
            <a:spLocks noChangeAspect="1" noChangeArrowheads="1"/>
          </p:cNvSpPr>
          <p:nvPr userDrawn="1"/>
        </p:nvSpPr>
        <p:spPr bwMode="auto">
          <a:xfrm>
            <a:off x="1509713" y="2805113"/>
            <a:ext cx="6124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-BoldMT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2" descr="6 neu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3" descr="12 neu G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2051050" y="981075"/>
            <a:ext cx="505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u="sng"/>
              <a:t>Fächerangebot für die LK-Wahlen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95288" y="2060575"/>
            <a:ext cx="2279650" cy="2349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Pflichtangebot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Land NRW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Deutsch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Mathematik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Fremdsprache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Gesellschaftsw.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Naturw.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914263" y="2060575"/>
            <a:ext cx="2592387" cy="18002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 dirty="0"/>
              <a:t>durch Kooperation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 dirty="0"/>
              <a:t>anzustreben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weitere Fremdsprache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weitere </a:t>
            </a:r>
            <a:r>
              <a:rPr lang="de-DE" altLang="de-DE" sz="1800" dirty="0" err="1"/>
              <a:t>Gesellschaftsw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weitere </a:t>
            </a:r>
            <a:r>
              <a:rPr lang="de-DE" altLang="de-DE" sz="1800" dirty="0" err="1"/>
              <a:t>Naturw</a:t>
            </a:r>
            <a:r>
              <a:rPr lang="de-DE" altLang="de-DE" sz="1800" dirty="0"/>
              <a:t>.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227763" y="2051697"/>
            <a:ext cx="2305050" cy="2593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 dirty="0"/>
              <a:t>Angebot der LFS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Deutsch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Mathematik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drei Fremdsprachen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drei </a:t>
            </a:r>
            <a:r>
              <a:rPr lang="de-DE" altLang="de-DE" sz="1800" dirty="0" err="1"/>
              <a:t>Gesellschaftsw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drei </a:t>
            </a:r>
            <a:r>
              <a:rPr lang="de-DE" altLang="de-DE" sz="1800" dirty="0" err="1"/>
              <a:t>Naturwissensch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Kunst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Musik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608263" y="28717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+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376238" y="4816475"/>
            <a:ext cx="448310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5 Fächer	 	     </a:t>
            </a:r>
            <a:r>
              <a:rPr lang="de-DE" altLang="de-DE" sz="2400"/>
              <a:t>+</a:t>
            </a:r>
            <a:r>
              <a:rPr lang="de-DE" altLang="de-DE" sz="1800"/>
              <a:t>	ggf. 3 Fächer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6280150" y="4864100"/>
            <a:ext cx="1997075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/>
              <a:t>11 – 12 Fächer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FD1CAB-DC22-4D4C-96C3-B7243169B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5"/>
            <a:ext cx="9144000" cy="6851845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endParaRPr lang="de-DE" altLang="de-DE" sz="2000" b="1" dirty="0">
              <a:solidFill>
                <a:srgbClr val="000000"/>
              </a:solidFill>
            </a:endParaRPr>
          </a:p>
          <a:p>
            <a:pPr lvl="0" algn="ctr" eaLnBrk="1" hangingPunct="1"/>
            <a:endParaRPr lang="de-DE" altLang="de-DE" sz="2000" b="1" dirty="0">
              <a:solidFill>
                <a:srgbClr val="000000"/>
              </a:solidFill>
            </a:endParaRPr>
          </a:p>
          <a:p>
            <a:pPr lvl="0" algn="ctr" eaLnBrk="1" hangingPunct="1"/>
            <a:endParaRPr lang="de-DE" altLang="de-DE" sz="2000" b="1" dirty="0">
              <a:solidFill>
                <a:srgbClr val="000000"/>
              </a:solidFill>
            </a:endParaRPr>
          </a:p>
          <a:p>
            <a:pPr lvl="0" algn="ctr" eaLnBrk="1" hangingPunct="1"/>
            <a:endParaRPr lang="de-DE" altLang="de-DE" sz="2000" b="1" dirty="0">
              <a:solidFill>
                <a:srgbClr val="000000"/>
              </a:solidFill>
            </a:endParaRPr>
          </a:p>
          <a:p>
            <a:pPr lvl="0" algn="ctr" eaLnBrk="1" hangingPunct="1"/>
            <a:r>
              <a:rPr lang="de-DE" altLang="de-DE" sz="2000" b="1" dirty="0">
                <a:solidFill>
                  <a:srgbClr val="000000"/>
                </a:solidFill>
              </a:rPr>
              <a:t>Der neunjährige Bildungsgang am Gymnasium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E96148E4-EE9E-4A3F-8FD7-1ED401CD6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70110"/>
              </p:ext>
            </p:extLst>
          </p:nvPr>
        </p:nvGraphicFramePr>
        <p:xfrm>
          <a:off x="645740" y="2204864"/>
          <a:ext cx="7886700" cy="3142227"/>
        </p:xfrm>
        <a:graphic>
          <a:graphicData uri="http://schemas.openxmlformats.org/drawingml/2006/table">
            <a:tbl>
              <a:tblPr firstRow="1" firstCol="1" bandRow="1"/>
              <a:tblGrid>
                <a:gridCol w="571031">
                  <a:extLst>
                    <a:ext uri="{9D8B030D-6E8A-4147-A177-3AD203B41FA5}">
                      <a16:colId xmlns:a16="http://schemas.microsoft.com/office/drawing/2014/main" val="2978989459"/>
                    </a:ext>
                  </a:extLst>
                </a:gridCol>
                <a:gridCol w="7315669">
                  <a:extLst>
                    <a:ext uri="{9D8B030D-6E8A-4147-A177-3AD203B41FA5}">
                      <a16:colId xmlns:a16="http://schemas.microsoft.com/office/drawing/2014/main" val="15674029"/>
                    </a:ext>
                  </a:extLst>
                </a:gridCol>
              </a:tblGrid>
              <a:tr h="430423"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wichtigsten Punkte im Überblick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56200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Wochenstunden in der SII, d. h. mindestens 34 Wochenstunden in der Einführungsphase und im Schnitt je Jahrgangsstufe der Qualifikationsphase.</a:t>
                      </a:r>
                      <a:br>
                        <a:rPr lang="de-DE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(In der gesamten Laufbahn SI + SII: 256 Wochenstunden)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989563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Zwei aus drei Regel:</a:t>
                      </a:r>
                      <a:br>
                        <a:rPr lang="de-DE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Zwei der Fächer Deutsch, Mathematik, Fremdsprache sind unter den Abiturfächern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075494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Mündliche Kommunikationsprüfung in den modernen Fremdsprachen (Klausurersatz)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478421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 einsetzende Fremdsprache (Spanisch) nicht als Leistungskurs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130050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Wählbar: Zwei zweistündige Projektkurse in der Q1 (B@S, M@S)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669880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der EF: max. zwei zweistündige Vertiefungsfächer im Kernfachbereich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5" marR="54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78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5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b="1" dirty="0"/>
          </a:p>
          <a:p>
            <a:pPr algn="ctr" eaLnBrk="1" hangingPunct="1"/>
            <a:endParaRPr lang="de-DE" altLang="de-DE" b="1" dirty="0"/>
          </a:p>
          <a:p>
            <a:pPr algn="ctr" eaLnBrk="1" hangingPunct="1"/>
            <a:r>
              <a:rPr lang="de-DE" altLang="de-DE" b="1" dirty="0"/>
              <a:t>Der neunjährige Bildungsgang am Gymnasium</a:t>
            </a:r>
          </a:p>
          <a:p>
            <a:pPr algn="ctr" eaLnBrk="1" hangingPunct="1"/>
            <a:endParaRPr lang="de-DE" altLang="de-DE" dirty="0"/>
          </a:p>
        </p:txBody>
      </p:sp>
      <p:graphicFrame>
        <p:nvGraphicFramePr>
          <p:cNvPr id="18472" name="Group 4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986708339"/>
              </p:ext>
            </p:extLst>
          </p:nvPr>
        </p:nvGraphicFramePr>
        <p:xfrm>
          <a:off x="179387" y="1556792"/>
          <a:ext cx="8785225" cy="4330969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13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Die wichtigsten Punkte im Überblick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Berechnungsmodus für die Gesamtqualifikation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           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    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 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Block I = Leistungen der 4 Schulhalbjahre der Qualifikationsphase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Block II = Leistungen in den Abiturprüfungen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 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Höchstens 20 % der eingebrachten Kurse dürfen ein sogenanntes „Defizit“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(weniger als 5 Punkte) aufweisen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Zusatzkurse in Geschichte und Sozialwissenschaften 3-stündig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Erwerb des schulischen Teils der Fachhochschulreife frühestens am Ende des ersten Jahres der  Qualifikationsphase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Möglichkeit zur Einbringung von 4 Kursen im Fach 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b="1" dirty="0"/>
          </a:p>
          <a:p>
            <a:pPr algn="ctr" eaLnBrk="1" hangingPunct="1"/>
            <a:endParaRPr lang="de-DE" altLang="de-DE" b="1" dirty="0"/>
          </a:p>
          <a:p>
            <a:pPr algn="ctr" eaLnBrk="1" hangingPunct="1"/>
            <a:r>
              <a:rPr lang="de-DE" altLang="de-DE" b="1" dirty="0"/>
              <a:t>Der neunjährige Bildungsgang am Gymnasium</a:t>
            </a:r>
          </a:p>
          <a:p>
            <a:pPr algn="ctr" eaLnBrk="1" hangingPunct="1"/>
            <a:endParaRPr lang="de-DE" altLang="de-DE" dirty="0"/>
          </a:p>
          <a:p>
            <a:pPr algn="ctr" eaLnBrk="1" hangingPunct="1"/>
            <a:endParaRPr lang="de-DE" altLang="de-DE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12875"/>
            <a:ext cx="8964613" cy="544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DE" altLang="de-DE" sz="1800" b="1" dirty="0">
                <a:solidFill>
                  <a:schemeClr val="tx2"/>
                </a:solidFill>
              </a:rPr>
              <a:t>	</a:t>
            </a:r>
            <a:r>
              <a:rPr lang="de-DE" altLang="de-DE" sz="2400" b="1" dirty="0">
                <a:solidFill>
                  <a:schemeClr val="tx2"/>
                </a:solidFill>
              </a:rPr>
              <a:t>Konsequenzen der Bedingungen für die Wahl der Abiturfächer (2 Fächer aus D, M, FS):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altLang="de-DE" sz="24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Folgende Abiturfachkombinationen sind – unabhängig von </a:t>
            </a:r>
            <a:br>
              <a:rPr lang="de-DE" altLang="de-DE" sz="1800" dirty="0">
                <a:sym typeface="Wingdings" panose="05000000000000000000" pitchFamily="2" charset="2"/>
              </a:rPr>
            </a:br>
            <a:r>
              <a:rPr lang="de-DE" altLang="de-DE" sz="1800" dirty="0">
                <a:sym typeface="Wingdings" panose="05000000000000000000" pitchFamily="2" charset="2"/>
              </a:rPr>
              <a:t>der Wahl als LK oder GK – ausgeschlossen: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18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-  </a:t>
            </a:r>
            <a:r>
              <a:rPr lang="de-DE" altLang="de-DE" sz="1800" b="1" dirty="0">
                <a:sym typeface="Wingdings" panose="05000000000000000000" pitchFamily="2" charset="2"/>
              </a:rPr>
              <a:t>z</a:t>
            </a:r>
            <a:r>
              <a:rPr lang="de-DE" altLang="de-DE" sz="1800" b="1" dirty="0"/>
              <a:t>wei Naturwissenschaften:</a:t>
            </a:r>
            <a:r>
              <a:rPr lang="de-DE" altLang="de-DE" sz="1800" dirty="0"/>
              <a:t> 		</a:t>
            </a:r>
            <a:r>
              <a:rPr lang="de-DE" altLang="de-DE" sz="1800" b="1" dirty="0"/>
              <a:t>(zwei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</a:t>
            </a:r>
            <a:r>
              <a:rPr lang="de-DE" altLang="de-DE" sz="18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/>
              <a:t>	-  </a:t>
            </a:r>
            <a:r>
              <a:rPr lang="de-DE" altLang="de-DE" sz="1800" b="1" dirty="0"/>
              <a:t>Naturwissenschaft + Sport: 		(eins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 + Sport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b="1" dirty="0"/>
              <a:t>	</a:t>
            </a:r>
            <a:r>
              <a:rPr lang="de-DE" altLang="de-DE" sz="1800" dirty="0"/>
              <a:t>-</a:t>
            </a:r>
            <a:r>
              <a:rPr lang="de-DE" altLang="de-DE" sz="1800" b="1" dirty="0"/>
              <a:t>  Naturwissenschaft + Kunst/Musik: 	(eins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 + Kunst/Musik</a:t>
            </a:r>
          </a:p>
          <a:p>
            <a:pPr eaLnBrk="1" hangingPunct="1">
              <a:lnSpc>
                <a:spcPct val="90000"/>
              </a:lnSpc>
            </a:pPr>
            <a:endParaRPr lang="de-DE" altLang="de-DE" sz="1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</a:t>
            </a:r>
            <a:r>
              <a:rPr lang="de-DE" altLang="de-DE" sz="1800" dirty="0"/>
              <a:t> Folgende Kombinationen bedingen </a:t>
            </a:r>
            <a:r>
              <a:rPr lang="de-DE" altLang="de-DE" sz="1800" b="1" dirty="0"/>
              <a:t>Mathematik</a:t>
            </a:r>
            <a:r>
              <a:rPr lang="de-DE" altLang="de-DE" sz="1800" dirty="0"/>
              <a:t> als Abiturfach: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Kunst oder Musik</a:t>
            </a:r>
            <a:r>
              <a:rPr lang="de-DE" altLang="de-DE" sz="1800" dirty="0"/>
              <a:t> als Abiturfach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Sport</a:t>
            </a:r>
            <a:r>
              <a:rPr lang="de-DE" altLang="de-DE" sz="1800" dirty="0"/>
              <a:t> als Abiturfach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zwei Fremdsprachen </a:t>
            </a:r>
            <a:r>
              <a:rPr lang="de-DE" altLang="de-DE" sz="1800" dirty="0"/>
              <a:t>als Abiturfach</a:t>
            </a:r>
            <a:endParaRPr lang="de-DE" altLang="de-DE" sz="1800" b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zwei Gesellschaftswissenschaften </a:t>
            </a:r>
            <a:r>
              <a:rPr lang="de-DE" altLang="de-DE" sz="1800" dirty="0"/>
              <a:t>als Abiturfach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96975"/>
            <a:ext cx="8064500" cy="5040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de-DE" altLang="de-DE" sz="3200"/>
            </a:br>
            <a:endParaRPr lang="de-DE" altLang="de-DE" sz="32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69863" y="1336675"/>
            <a:ext cx="8974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sz="3200">
              <a:latin typeface="Arial-BoldMT" charset="0"/>
            </a:endParaRP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179388" y="4797425"/>
            <a:ext cx="8645525" cy="81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 b="1"/>
              <a:t>Block II </a:t>
            </a:r>
            <a:r>
              <a:rPr lang="de-DE" altLang="de-DE" sz="2000" b="1"/>
              <a:t>(mindestens 100, höchstens 300 Punkte</a:t>
            </a:r>
            <a:r>
              <a:rPr lang="de-DE" altLang="de-DE" sz="2400" b="1"/>
              <a:t>):</a:t>
            </a:r>
          </a:p>
          <a:p>
            <a:pPr eaLnBrk="1" hangingPunct="1"/>
            <a:r>
              <a:rPr lang="de-DE" altLang="de-DE"/>
              <a:t>Leistungen in der Abiturprüfung (fünffache Wertung)</a:t>
            </a:r>
          </a:p>
        </p:txBody>
      </p:sp>
      <p:sp>
        <p:nvSpPr>
          <p:cNvPr id="1741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8400" cy="28082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de-DE" altLang="de-DE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b="1"/>
              <a:t> Block I (mindestens 200, höchstens 600 Punkte)</a:t>
            </a:r>
          </a:p>
          <a:p>
            <a:pPr eaLnBrk="1" hangingPunct="1">
              <a:lnSpc>
                <a:spcPct val="80000"/>
              </a:lnSpc>
            </a:pPr>
            <a:endParaRPr lang="de-DE" altLang="de-DE" b="1"/>
          </a:p>
          <a:p>
            <a:pPr eaLnBrk="1" hangingPunct="1">
              <a:lnSpc>
                <a:spcPct val="80000"/>
              </a:lnSpc>
            </a:pPr>
            <a:r>
              <a:rPr lang="de-DE" altLang="de-DE" sz="1500"/>
              <a:t>Einbringung von</a:t>
            </a:r>
            <a:r>
              <a:rPr lang="de-DE" altLang="de-DE" sz="1500" b="1"/>
              <a:t> 35 – 40 anrechenbaren Kursen der</a:t>
            </a:r>
            <a:r>
              <a:rPr lang="de-DE" altLang="de-DE" sz="1500"/>
              <a:t> 4 Halbjahre der Qualifikationsphase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500"/>
              <a:t>Pflichtkurse gem. § 28 APO-GOSt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500"/>
              <a:t>Leistungskurse werden doppelt, Grundkurse einfach gewertet.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400"/>
              <a:t>Endnote im Projektkurs kann im Umfang von 2 Halbjahresnoten auf die Grundkurse angerechnet   </a:t>
            </a:r>
            <a:br>
              <a:rPr lang="de-DE" altLang="de-DE" sz="1400"/>
            </a:br>
            <a:r>
              <a:rPr lang="de-DE" altLang="de-DE" sz="1400"/>
              <a:t>werden.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400"/>
              <a:t>Berechnung gemäß Formel: </a:t>
            </a:r>
            <a:r>
              <a:rPr lang="de-DE" altLang="de-DE" sz="1400" b="1"/>
              <a:t>E I = (P : S) x 40</a:t>
            </a:r>
            <a:endParaRPr lang="de-DE" altLang="de-DE" sz="1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400"/>
              <a:t>	</a:t>
            </a:r>
            <a:r>
              <a:rPr lang="de-DE" altLang="de-DE" sz="800"/>
              <a:t>E I = (Gesamt-)Ergebnis Block 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800"/>
              <a:t>	P = Erzielte Punkte in den eingebrachten Fächern in vier Schulhalbjahren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800"/>
              <a:t>	S = Anzahl der Schulhalbjahresergebnisse (doppelt gewichtete Fächer zählen auch doppelt).</a:t>
            </a:r>
          </a:p>
          <a:p>
            <a:pPr eaLnBrk="1" hangingPunct="1">
              <a:lnSpc>
                <a:spcPct val="80000"/>
              </a:lnSpc>
            </a:pPr>
            <a:endParaRPr lang="de-DE" altLang="de-DE" sz="1400"/>
          </a:p>
          <a:p>
            <a:pPr eaLnBrk="1" hangingPunct="1">
              <a:lnSpc>
                <a:spcPct val="80000"/>
              </a:lnSpc>
            </a:pPr>
            <a:endParaRPr lang="de-DE" altLang="de-DE" sz="1400"/>
          </a:p>
          <a:p>
            <a:pPr eaLnBrk="1" hangingPunct="1">
              <a:lnSpc>
                <a:spcPct val="80000"/>
              </a:lnSpc>
            </a:pPr>
            <a:endParaRPr lang="de-DE" altLang="de-DE" sz="1400"/>
          </a:p>
          <a:p>
            <a:pPr eaLnBrk="1" hangingPunct="1">
              <a:lnSpc>
                <a:spcPct val="80000"/>
              </a:lnSpc>
            </a:pPr>
            <a:endParaRPr lang="de-DE" altLang="de-DE" sz="140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700"/>
          </a:p>
        </p:txBody>
      </p:sp>
      <p:sp>
        <p:nvSpPr>
          <p:cNvPr id="17415" name="Rectangle 12"/>
          <p:cNvSpPr>
            <a:spLocks noChangeArrowheads="1"/>
          </p:cNvSpPr>
          <p:nvPr/>
        </p:nvSpPr>
        <p:spPr bwMode="auto">
          <a:xfrm>
            <a:off x="0" y="476250"/>
            <a:ext cx="89741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400" b="1" dirty="0">
                <a:latin typeface="Arial-BoldMT" charset="0"/>
              </a:rPr>
              <a:t>Berechnung der Gesamtqualifikation </a:t>
            </a:r>
            <a:br>
              <a:rPr lang="de-DE" altLang="de-DE" sz="2400" b="1" dirty="0">
                <a:latin typeface="Arial-BoldMT" charset="0"/>
              </a:rPr>
            </a:br>
            <a:r>
              <a:rPr lang="de-DE" altLang="de-DE" sz="2400" b="1" dirty="0">
                <a:latin typeface="Arial-BoldMT" charset="0"/>
              </a:rPr>
              <a:t> im neunjährigen Bildungsgang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FEC3EB9-9F9A-4AC6-9901-C11726022715}"/>
              </a:ext>
            </a:extLst>
          </p:cNvPr>
          <p:cNvGrpSpPr/>
          <p:nvPr/>
        </p:nvGrpSpPr>
        <p:grpSpPr>
          <a:xfrm>
            <a:off x="683568" y="282281"/>
            <a:ext cx="7992888" cy="5883023"/>
            <a:chOff x="683568" y="282281"/>
            <a:chExt cx="7992888" cy="588302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D330C261-F6CB-4AAC-989C-A711AFDA0FE7}"/>
                </a:ext>
              </a:extLst>
            </p:cNvPr>
            <p:cNvSpPr txBox="1"/>
            <p:nvPr/>
          </p:nvSpPr>
          <p:spPr>
            <a:xfrm>
              <a:off x="2130632" y="282281"/>
              <a:ext cx="49216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/>
                <a:t>Abschlüsse der gymnasialen Oberstufe</a:t>
              </a: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726D3B6C-E2CF-40AD-87FA-8BE62A847DDD}"/>
                </a:ext>
              </a:extLst>
            </p:cNvPr>
            <p:cNvGrpSpPr/>
            <p:nvPr/>
          </p:nvGrpSpPr>
          <p:grpSpPr>
            <a:xfrm>
              <a:off x="1331640" y="1628800"/>
              <a:ext cx="6192687" cy="4536504"/>
              <a:chOff x="1331640" y="1628800"/>
              <a:chExt cx="6192687" cy="4536504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8F4CBBE5-D209-4D18-BADE-18F8268E7B38}"/>
                  </a:ext>
                </a:extLst>
              </p:cNvPr>
              <p:cNvGrpSpPr/>
              <p:nvPr/>
            </p:nvGrpSpPr>
            <p:grpSpPr>
              <a:xfrm>
                <a:off x="1331640" y="1628800"/>
                <a:ext cx="6192687" cy="3666020"/>
                <a:chOff x="1331640" y="1628800"/>
                <a:chExt cx="6192687" cy="3666020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D17F3FDA-EEB3-40C4-86CC-79098B54D3E1}"/>
                    </a:ext>
                  </a:extLst>
                </p:cNvPr>
                <p:cNvGrpSpPr/>
                <p:nvPr/>
              </p:nvGrpSpPr>
              <p:grpSpPr>
                <a:xfrm>
                  <a:off x="1331640" y="1628800"/>
                  <a:ext cx="6192687" cy="3600400"/>
                  <a:chOff x="1331640" y="1628800"/>
                  <a:chExt cx="6192687" cy="3600400"/>
                </a:xfrm>
              </p:grpSpPr>
              <p:grpSp>
                <p:nvGrpSpPr>
                  <p:cNvPr id="11" name="Gruppieren 10">
                    <a:extLst>
                      <a:ext uri="{FF2B5EF4-FFF2-40B4-BE49-F238E27FC236}">
                        <a16:creationId xmlns:a16="http://schemas.microsoft.com/office/drawing/2014/main" id="{E8B7A56F-2E60-4F25-9C83-438430A4DCBA}"/>
                      </a:ext>
                    </a:extLst>
                  </p:cNvPr>
                  <p:cNvGrpSpPr/>
                  <p:nvPr/>
                </p:nvGrpSpPr>
                <p:grpSpPr>
                  <a:xfrm>
                    <a:off x="2123728" y="1628800"/>
                    <a:ext cx="4680520" cy="2705044"/>
                    <a:chOff x="2483768" y="1705980"/>
                    <a:chExt cx="4680520" cy="2705044"/>
                  </a:xfrm>
                </p:grpSpPr>
                <p:grpSp>
                  <p:nvGrpSpPr>
                    <p:cNvPr id="7" name="Gruppieren 6">
                      <a:extLst>
                        <a:ext uri="{FF2B5EF4-FFF2-40B4-BE49-F238E27FC236}">
                          <a16:creationId xmlns:a16="http://schemas.microsoft.com/office/drawing/2014/main" id="{06126D40-931A-4CF1-994A-0B31F78F47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3848" y="1705980"/>
                      <a:ext cx="3240360" cy="1867036"/>
                      <a:chOff x="3203848" y="1705980"/>
                      <a:chExt cx="2736304" cy="1579003"/>
                    </a:xfrm>
                  </p:grpSpPr>
                  <p:sp>
                    <p:nvSpPr>
                      <p:cNvPr id="4" name="Gleichschenkliges Dreieck 3">
                        <a:extLst>
                          <a:ext uri="{FF2B5EF4-FFF2-40B4-BE49-F238E27FC236}">
                            <a16:creationId xmlns:a16="http://schemas.microsoft.com/office/drawing/2014/main" id="{B1599C37-BF64-486F-8407-3F679DBA11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03848" y="1705980"/>
                        <a:ext cx="2736304" cy="1579003"/>
                      </a:xfrm>
                      <a:prstGeom prst="triangle">
                        <a:avLst/>
                      </a:prstGeom>
                      <a:solidFill>
                        <a:srgbClr val="FF3300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6" name="Textfeld 5">
                        <a:extLst>
                          <a:ext uri="{FF2B5EF4-FFF2-40B4-BE49-F238E27FC236}">
                            <a16:creationId xmlns:a16="http://schemas.microsoft.com/office/drawing/2014/main" id="{2535DCFE-CC07-46A5-A431-70132908AA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10574" y="2619467"/>
                        <a:ext cx="1105272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2400" b="1" dirty="0"/>
                          <a:t>Abitur</a:t>
                        </a:r>
                      </a:p>
                    </p:txBody>
                  </p:sp>
                </p:grpSp>
                <p:grpSp>
                  <p:nvGrpSpPr>
                    <p:cNvPr id="10" name="Gruppieren 9">
                      <a:extLst>
                        <a:ext uri="{FF2B5EF4-FFF2-40B4-BE49-F238E27FC236}">
                          <a16:creationId xmlns:a16="http://schemas.microsoft.com/office/drawing/2014/main" id="{2EAB2CD9-3C39-4563-9911-7E9D554D23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3768" y="3683295"/>
                      <a:ext cx="4680520" cy="727729"/>
                      <a:chOff x="2411760" y="3388804"/>
                      <a:chExt cx="4248472" cy="830997"/>
                    </a:xfrm>
                  </p:grpSpPr>
                  <p:sp>
                    <p:nvSpPr>
                      <p:cNvPr id="8" name="Trapezoid 7">
                        <a:extLst>
                          <a:ext uri="{FF2B5EF4-FFF2-40B4-BE49-F238E27FC236}">
                            <a16:creationId xmlns:a16="http://schemas.microsoft.com/office/drawing/2014/main" id="{9143B95A-1545-4927-BE5A-5BB414C93A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1760" y="3388804"/>
                        <a:ext cx="4248472" cy="830997"/>
                      </a:xfrm>
                      <a:prstGeom prst="trapezoid">
                        <a:avLst>
                          <a:gd name="adj" fmla="val 85894"/>
                        </a:avLst>
                      </a:prstGeom>
                      <a:solidFill>
                        <a:srgbClr val="666699"/>
                      </a:solidFill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" name="Textfeld 8">
                        <a:extLst>
                          <a:ext uri="{FF2B5EF4-FFF2-40B4-BE49-F238E27FC236}">
                            <a16:creationId xmlns:a16="http://schemas.microsoft.com/office/drawing/2014/main" id="{E5B7E60F-5EA4-4827-A7E9-413674FD528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27784" y="3414699"/>
                        <a:ext cx="4032448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de-DE" sz="2000" b="1" dirty="0">
                            <a:solidFill>
                              <a:schemeClr val="accent3"/>
                            </a:solidFill>
                          </a:rPr>
                          <a:t>FHR </a:t>
                        </a:r>
                        <a:r>
                          <a:rPr lang="de-DE" sz="2000" dirty="0">
                            <a:solidFill>
                              <a:schemeClr val="accent3"/>
                            </a:solidFill>
                          </a:rPr>
                          <a:t>nach Q1 + Praktikum</a:t>
                        </a:r>
                        <a:br>
                          <a:rPr lang="de-DE" sz="2000" dirty="0">
                            <a:solidFill>
                              <a:schemeClr val="accent3"/>
                            </a:solidFill>
                          </a:rPr>
                        </a:br>
                        <a:r>
                          <a:rPr lang="de-DE" sz="2000" b="1" dirty="0">
                            <a:solidFill>
                              <a:schemeClr val="accent3"/>
                            </a:solidFill>
                          </a:rPr>
                          <a:t>FHR</a:t>
                        </a:r>
                        <a:r>
                          <a:rPr lang="de-DE" sz="2000" dirty="0">
                            <a:solidFill>
                              <a:schemeClr val="accent3"/>
                            </a:solidFill>
                          </a:rPr>
                          <a:t> nach Q1 + Berufsausbildung</a:t>
                        </a:r>
                        <a:endParaRPr lang="de-DE" sz="2000" b="1" dirty="0">
                          <a:solidFill>
                            <a:schemeClr val="accent3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" name="Trapezoid 16">
                    <a:extLst>
                      <a:ext uri="{FF2B5EF4-FFF2-40B4-BE49-F238E27FC236}">
                        <a16:creationId xmlns:a16="http://schemas.microsoft.com/office/drawing/2014/main" id="{3CA6AD45-AA00-4E94-9407-75954E674F92}"/>
                      </a:ext>
                    </a:extLst>
                  </p:cNvPr>
                  <p:cNvSpPr/>
                  <p:nvPr/>
                </p:nvSpPr>
                <p:spPr>
                  <a:xfrm>
                    <a:off x="1331640" y="4437111"/>
                    <a:ext cx="6192687" cy="792089"/>
                  </a:xfrm>
                  <a:prstGeom prst="trapezoid">
                    <a:avLst>
                      <a:gd name="adj" fmla="val 86352"/>
                    </a:avLst>
                  </a:prstGeom>
                  <a:solidFill>
                    <a:srgbClr val="660066"/>
                  </a:solidFill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6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C9E8364B-4634-4F00-8872-67E91CF7622F}"/>
                    </a:ext>
                  </a:extLst>
                </p:cNvPr>
                <p:cNvSpPr txBox="1"/>
                <p:nvPr/>
              </p:nvSpPr>
              <p:spPr>
                <a:xfrm>
                  <a:off x="1763688" y="4371490"/>
                  <a:ext cx="542575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chemeClr val="accent3"/>
                      </a:solidFill>
                    </a:rPr>
                    <a:t>FHR </a:t>
                  </a:r>
                  <a:r>
                    <a:rPr lang="de-DE" dirty="0">
                      <a:solidFill>
                        <a:schemeClr val="accent3"/>
                      </a:solidFill>
                    </a:rPr>
                    <a:t>nach Versetzung von EF in Q1,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de-DE" dirty="0">
                      <a:solidFill>
                        <a:srgbClr val="FFFF00"/>
                      </a:solidFill>
                    </a:rPr>
                    <a:t>wenn die Klasse 10 im Ausland absolviert wurde, unabhängig von einer Vorversetzung</a:t>
                  </a:r>
                </a:p>
              </p:txBody>
            </p:sp>
          </p:grp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E1BF15B9-573A-48FF-8FB6-5B0AB9D0055D}"/>
                  </a:ext>
                </a:extLst>
              </p:cNvPr>
              <p:cNvSpPr/>
              <p:nvPr/>
            </p:nvSpPr>
            <p:spPr>
              <a:xfrm>
                <a:off x="1331640" y="5294820"/>
                <a:ext cx="6192687" cy="870484"/>
              </a:xfrm>
              <a:prstGeom prst="rect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0329D997-CA93-418D-A975-F59DE3948FF9}"/>
                  </a:ext>
                </a:extLst>
              </p:cNvPr>
              <p:cNvSpPr txBox="1"/>
              <p:nvPr/>
            </p:nvSpPr>
            <p:spPr>
              <a:xfrm>
                <a:off x="1500808" y="5406896"/>
                <a:ext cx="56886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/>
                  <a:t>Eingangsvoraussetzung:</a:t>
                </a:r>
              </a:p>
              <a:p>
                <a:pPr algn="ctr"/>
                <a:r>
                  <a:rPr lang="de-DE" b="1" dirty="0"/>
                  <a:t>Versetzung in Klasse EF bzw. FOR-Q</a:t>
                </a:r>
              </a:p>
            </p:txBody>
          </p:sp>
        </p:grp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C7DAA90-0307-40FE-866E-E76C6D5F4990}"/>
                </a:ext>
              </a:extLst>
            </p:cNvPr>
            <p:cNvSpPr txBox="1"/>
            <p:nvPr/>
          </p:nvSpPr>
          <p:spPr>
            <a:xfrm>
              <a:off x="683568" y="1628800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Studierfähigkeit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B327E91-1C4D-4235-AE3A-1840FD07148C}"/>
                </a:ext>
              </a:extLst>
            </p:cNvPr>
            <p:cNvSpPr txBox="1"/>
            <p:nvPr/>
          </p:nvSpPr>
          <p:spPr>
            <a:xfrm>
              <a:off x="6084168" y="162880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666699"/>
                  </a:solidFill>
                </a:rPr>
                <a:t>Vorbereitung auf die Berufs- und Arbeitswelt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39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b="1" dirty="0"/>
          </a:p>
          <a:p>
            <a:pPr algn="ctr" eaLnBrk="1" hangingPunct="1"/>
            <a:endParaRPr lang="de-DE" altLang="de-DE" b="1" dirty="0"/>
          </a:p>
          <a:p>
            <a:pPr algn="ctr" eaLnBrk="1" hangingPunct="1"/>
            <a:r>
              <a:rPr lang="de-DE" altLang="de-DE" b="1" dirty="0"/>
              <a:t>Der neunjährige Bildungsgang am Gymnasium</a:t>
            </a:r>
          </a:p>
          <a:p>
            <a:pPr algn="ctr" eaLnBrk="1" hangingPunct="1"/>
            <a:endParaRPr lang="de-DE" altLang="de-DE" dirty="0"/>
          </a:p>
          <a:p>
            <a:pPr algn="ctr" eaLnBrk="1" hangingPunct="1"/>
            <a:endParaRPr lang="de-DE" alt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1600200"/>
            <a:ext cx="8218488" cy="46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DE" altLang="de-DE" sz="700" b="1">
                <a:solidFill>
                  <a:schemeClr val="tx2"/>
                </a:solidFill>
              </a:rPr>
              <a:t>	</a:t>
            </a:r>
            <a:r>
              <a:rPr lang="de-DE" altLang="de-DE" sz="1800" b="1">
                <a:solidFill>
                  <a:schemeClr val="tx2"/>
                </a:solidFill>
              </a:rPr>
              <a:t>Zulassung zum Abitur – Leistungsdefizite (weniger als 5 Punkte)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de-DE" altLang="de-DE" sz="3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700">
                <a:sym typeface="Wingdings" panose="05000000000000000000" pitchFamily="2" charset="2"/>
              </a:rPr>
              <a:t>	</a:t>
            </a:r>
            <a:endParaRPr lang="de-DE" altLang="de-DE" sz="700" b="1"/>
          </a:p>
        </p:txBody>
      </p:sp>
      <p:sp>
        <p:nvSpPr>
          <p:cNvPr id="18436" name="Rectangle 251"/>
          <p:cNvSpPr>
            <a:spLocks noChangeArrowheads="1"/>
          </p:cNvSpPr>
          <p:nvPr/>
        </p:nvSpPr>
        <p:spPr bwMode="auto">
          <a:xfrm>
            <a:off x="0" y="2708275"/>
            <a:ext cx="9144000" cy="2168525"/>
          </a:xfrm>
          <a:prstGeom prst="rect">
            <a:avLst/>
          </a:prstGeom>
          <a:solidFill>
            <a:srgbClr val="E5FF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1600"/>
              <a:t>	</a:t>
            </a:r>
            <a:endParaRPr lang="de-DE" altLang="de-DE" sz="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800"/>
              <a:t>	</a:t>
            </a:r>
            <a:r>
              <a:rPr lang="de-DE" altLang="de-DE" sz="1600"/>
              <a:t>Bei Einbringung von: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de-DE" altLang="de-DE" sz="16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1600"/>
              <a:t>	</a:t>
            </a:r>
            <a:r>
              <a:rPr lang="de-DE" altLang="de-DE" sz="1600" b="1"/>
              <a:t>35 - 37</a:t>
            </a:r>
            <a:r>
              <a:rPr lang="de-DE" altLang="de-DE" sz="1600"/>
              <a:t> Kursen:		</a:t>
            </a:r>
            <a:r>
              <a:rPr lang="de-DE" altLang="de-DE" sz="1600" b="1"/>
              <a:t>7</a:t>
            </a:r>
            <a:r>
              <a:rPr lang="de-DE" altLang="de-DE" sz="1600"/>
              <a:t> Defizite, davon höchstens </a:t>
            </a:r>
            <a:r>
              <a:rPr lang="de-DE" altLang="de-DE" sz="1600" b="1"/>
              <a:t>3</a:t>
            </a:r>
            <a:r>
              <a:rPr lang="de-DE" altLang="de-DE" sz="1600"/>
              <a:t> Leistungskursdefizite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1600"/>
              <a:t>	</a:t>
            </a:r>
            <a:r>
              <a:rPr lang="de-DE" altLang="de-DE" sz="1600" b="1"/>
              <a:t>38 - 40</a:t>
            </a:r>
            <a:r>
              <a:rPr lang="de-DE" altLang="de-DE" sz="1600"/>
              <a:t> Kursen:		</a:t>
            </a:r>
            <a:r>
              <a:rPr lang="de-DE" altLang="de-DE" sz="1600" b="1"/>
              <a:t>8</a:t>
            </a:r>
            <a:r>
              <a:rPr lang="de-DE" altLang="de-DE" sz="1600"/>
              <a:t> Defizite, davon höchstens </a:t>
            </a:r>
            <a:r>
              <a:rPr lang="de-DE" altLang="de-DE" sz="1600" b="1"/>
              <a:t>3</a:t>
            </a:r>
            <a:r>
              <a:rPr lang="de-DE" altLang="de-DE" sz="1600"/>
              <a:t> Leistungskursdefizite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de-DE" altLang="de-DE" sz="16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1600"/>
              <a:t>	Kein anzurechnender Kurs darf mit 0 Punkten abgeschlossen werden.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altLang="de-DE" sz="1600"/>
              <a:t>	In Block I müssen mindestens 200 Punkte erreicht werden.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 descr="Laufbahn Pflichtanrechnung 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0"/>
            <a:ext cx="732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6659563" y="3141663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/>
              <a:t>300 bis 900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124" name="Text Box 57"/>
          <p:cNvSpPr txBox="1">
            <a:spLocks noChangeArrowheads="1"/>
          </p:cNvSpPr>
          <p:nvPr/>
        </p:nvSpPr>
        <p:spPr bwMode="auto">
          <a:xfrm>
            <a:off x="937418" y="641707"/>
            <a:ext cx="726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/>
              <a:t>Der neunjährige Bildungsgang am Gymnasium</a:t>
            </a:r>
          </a:p>
        </p:txBody>
      </p:sp>
      <p:sp>
        <p:nvSpPr>
          <p:cNvPr id="5125" name="Rectangle 80"/>
          <p:cNvSpPr>
            <a:spLocks noChangeArrowheads="1"/>
          </p:cNvSpPr>
          <p:nvPr/>
        </p:nvSpPr>
        <p:spPr bwMode="auto">
          <a:xfrm>
            <a:off x="451137" y="5146278"/>
            <a:ext cx="56165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b="1" dirty="0">
                <a:latin typeface="Arial-BoldMT" charset="0"/>
              </a:rPr>
              <a:t>Abkürzungen:</a:t>
            </a:r>
            <a:br>
              <a:rPr lang="de-DE" altLang="de-DE" sz="1400" b="1" dirty="0">
                <a:latin typeface="Arial-BoldMT" charset="0"/>
              </a:rPr>
            </a:br>
            <a:r>
              <a:rPr lang="de-DE" altLang="de-DE" sz="1400" b="1" dirty="0">
                <a:solidFill>
                  <a:srgbClr val="00CC66"/>
                </a:solidFill>
                <a:latin typeface="Arial-BoldMT" charset="0"/>
              </a:rPr>
              <a:t>EF   </a:t>
            </a:r>
            <a:r>
              <a:rPr lang="de-DE" altLang="de-DE" sz="1400" b="1" dirty="0">
                <a:latin typeface="Arial-BoldMT" charset="0"/>
              </a:rPr>
              <a:t> =  Einführungsphase </a:t>
            </a:r>
            <a:br>
              <a:rPr lang="de-DE" altLang="de-DE" sz="1400" b="1" dirty="0">
                <a:latin typeface="Arial-BoldMT" charset="0"/>
              </a:rPr>
            </a:br>
            <a:r>
              <a:rPr lang="de-DE" altLang="de-DE" sz="1400" b="1" dirty="0">
                <a:solidFill>
                  <a:srgbClr val="0000FF"/>
                </a:solidFill>
                <a:latin typeface="Arial-BoldMT" charset="0"/>
              </a:rPr>
              <a:t>Q1 </a:t>
            </a:r>
            <a:r>
              <a:rPr lang="de-DE" altLang="de-DE" sz="1400" b="1" dirty="0">
                <a:latin typeface="Arial-BoldMT" charset="0"/>
              </a:rPr>
              <a:t>   = 1. Jahr der Qualifikationsphase </a:t>
            </a:r>
            <a:br>
              <a:rPr lang="de-DE" altLang="de-DE" sz="1400" b="1" dirty="0">
                <a:latin typeface="Arial-BoldMT" charset="0"/>
              </a:rPr>
            </a:br>
            <a:r>
              <a:rPr lang="de-DE" altLang="de-DE" sz="1400" b="1" dirty="0">
                <a:solidFill>
                  <a:srgbClr val="FF0000"/>
                </a:solidFill>
                <a:latin typeface="Arial-BoldMT" charset="0"/>
              </a:rPr>
              <a:t>Q2</a:t>
            </a:r>
            <a:r>
              <a:rPr lang="de-DE" altLang="de-DE" sz="1400" dirty="0">
                <a:latin typeface="Arial-BoldMT" charset="0"/>
              </a:rPr>
              <a:t> </a:t>
            </a:r>
            <a:r>
              <a:rPr lang="de-DE" altLang="de-DE" sz="1400" b="1" dirty="0">
                <a:latin typeface="Arial-BoldMT" charset="0"/>
              </a:rPr>
              <a:t>   = 2. Jahr der Qualifikationsphase</a:t>
            </a:r>
            <a:endParaRPr lang="de-DE" altLang="de-DE" sz="2400" b="1" dirty="0">
              <a:latin typeface="Arial-BoldMT" charset="0"/>
            </a:endParaRP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FE2CB7AF-80B3-42B9-AE97-E4C6AA229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4988"/>
              </p:ext>
            </p:extLst>
          </p:nvPr>
        </p:nvGraphicFramePr>
        <p:xfrm>
          <a:off x="467916" y="1566426"/>
          <a:ext cx="3888060" cy="3446747"/>
        </p:xfrm>
        <a:graphic>
          <a:graphicData uri="http://schemas.openxmlformats.org/drawingml/2006/table">
            <a:tbl>
              <a:tblPr firstRow="1" firstCol="1" bandRow="1"/>
              <a:tblGrid>
                <a:gridCol w="1173248">
                  <a:extLst>
                    <a:ext uri="{9D8B030D-6E8A-4147-A177-3AD203B41FA5}">
                      <a16:colId xmlns:a16="http://schemas.microsoft.com/office/drawing/2014/main" val="314178125"/>
                    </a:ext>
                  </a:extLst>
                </a:gridCol>
                <a:gridCol w="2714812">
                  <a:extLst>
                    <a:ext uri="{9D8B030D-6E8A-4147-A177-3AD203B41FA5}">
                      <a16:colId xmlns:a16="http://schemas.microsoft.com/office/drawing/2014/main" val="4127677735"/>
                    </a:ext>
                  </a:extLst>
                </a:gridCol>
              </a:tblGrid>
              <a:tr h="57787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Schuljahr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Neunjähriger</a:t>
                      </a:r>
                      <a:br>
                        <a:rPr lang="de-DE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Bildungsgang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277816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2018/19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41009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2019/20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571913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2020/21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427478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2021/22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41937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7124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470357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256012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2025/26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02136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2026/27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96104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Sekundarstufe 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07266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Gym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Oberstufe: </a:t>
                      </a:r>
                      <a:r>
                        <a:rPr lang="de-DE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</a:t>
                      </a:r>
                      <a:r>
                        <a:rPr lang="de-DE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WStd</a:t>
                      </a:r>
                      <a:r>
                        <a:rPr lang="de-DE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191096"/>
                  </a:ext>
                </a:extLst>
              </a:tr>
            </a:tbl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9874A5B7-CA0C-409D-8C19-612B6C570C4D}"/>
              </a:ext>
            </a:extLst>
          </p:cNvPr>
          <p:cNvSpPr txBox="1"/>
          <p:nvPr/>
        </p:nvSpPr>
        <p:spPr>
          <a:xfrm>
            <a:off x="4993332" y="1919407"/>
            <a:ext cx="368275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FF0000"/>
                </a:solidFill>
              </a:rPr>
              <a:t>Neunjähriger </a:t>
            </a:r>
            <a:r>
              <a:rPr lang="de-DE" b="1" u="sng" dirty="0" err="1">
                <a:solidFill>
                  <a:srgbClr val="FF0000"/>
                </a:solidFill>
              </a:rPr>
              <a:t>Bildugnsgang</a:t>
            </a:r>
            <a:endParaRPr lang="de-DE" b="1" u="sng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Erfüllung der </a:t>
            </a:r>
            <a:r>
              <a:rPr lang="de-DE" sz="1400" b="1" dirty="0"/>
              <a:t>KMK-Vorgaben</a:t>
            </a:r>
            <a:r>
              <a:rPr lang="de-DE" sz="1400" dirty="0"/>
              <a:t> von 2023 plus </a:t>
            </a:r>
            <a:r>
              <a:rPr lang="de-DE" sz="1400" b="1" dirty="0"/>
              <a:t>erhöhte Wochenstundenzahl</a:t>
            </a:r>
          </a:p>
          <a:p>
            <a:r>
              <a:rPr lang="de-DE" sz="1400" dirty="0"/>
              <a:t>Die erhöhte Wochenstundezahl beträgt 102 Wochenstunden insgesamt, d. h. es müssen durchschnittlich 34 Wochenstunden in der Einführungsphase und im Durchschnitt je Jahrgangstufe der Qualifikationsphase sein.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 descr="3 neu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1" descr="4 neu G8 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2882A-04AF-4175-A070-BAF7A6A1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/>
              <a:t>Belegung der Fremdsprachen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527EC4A-0CD7-4534-92FD-F884CEE51472}"/>
              </a:ext>
            </a:extLst>
          </p:cNvPr>
          <p:cNvCxnSpPr>
            <a:cxnSpLocks/>
          </p:cNvCxnSpPr>
          <p:nvPr/>
        </p:nvCxnSpPr>
        <p:spPr>
          <a:xfrm>
            <a:off x="457200" y="1268760"/>
            <a:ext cx="80032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243D51D6-95FE-4BC9-85B0-18D46C6ADF08}"/>
              </a:ext>
            </a:extLst>
          </p:cNvPr>
          <p:cNvGrpSpPr/>
          <p:nvPr/>
        </p:nvGrpSpPr>
        <p:grpSpPr>
          <a:xfrm>
            <a:off x="719915" y="1548158"/>
            <a:ext cx="7092445" cy="4905178"/>
            <a:chOff x="958726" y="1548158"/>
            <a:chExt cx="7092445" cy="4905178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CD907396-889B-4521-922B-CE82BFD5DB75}"/>
                </a:ext>
              </a:extLst>
            </p:cNvPr>
            <p:cNvGrpSpPr/>
            <p:nvPr/>
          </p:nvGrpSpPr>
          <p:grpSpPr>
            <a:xfrm>
              <a:off x="971600" y="1548158"/>
              <a:ext cx="7079571" cy="4905178"/>
              <a:chOff x="971600" y="1548158"/>
              <a:chExt cx="7079571" cy="4545138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9C877223-3BA9-45AF-8A51-2CD4EC83B498}"/>
                  </a:ext>
                </a:extLst>
              </p:cNvPr>
              <p:cNvGrpSpPr/>
              <p:nvPr/>
            </p:nvGrpSpPr>
            <p:grpSpPr>
              <a:xfrm>
                <a:off x="971600" y="1556792"/>
                <a:ext cx="504056" cy="4536504"/>
                <a:chOff x="971600" y="1556792"/>
                <a:chExt cx="504056" cy="4536504"/>
              </a:xfrm>
            </p:grpSpPr>
            <p:sp>
              <p:nvSpPr>
                <p:cNvPr id="7" name="Rechteck 6">
                  <a:extLst>
                    <a:ext uri="{FF2B5EF4-FFF2-40B4-BE49-F238E27FC236}">
                      <a16:creationId xmlns:a16="http://schemas.microsoft.com/office/drawing/2014/main" id="{846ADB48-0086-462B-AD9C-2C4A78393BAB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FFFF66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1B250031-3303-4B72-B28A-F8801D0D70B9}"/>
                    </a:ext>
                  </a:extLst>
                </p:cNvPr>
                <p:cNvSpPr txBox="1"/>
                <p:nvPr/>
              </p:nvSpPr>
              <p:spPr>
                <a:xfrm>
                  <a:off x="1043608" y="1556792"/>
                  <a:ext cx="381541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5</a:t>
                  </a:r>
                </a:p>
              </p:txBody>
            </p:sp>
          </p:grpSp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26289ED6-E18E-472C-978A-5FF9A31205BF}"/>
                  </a:ext>
                </a:extLst>
              </p:cNvPr>
              <p:cNvGrpSpPr/>
              <p:nvPr/>
            </p:nvGrpSpPr>
            <p:grpSpPr>
              <a:xfrm>
                <a:off x="1539548" y="1556792"/>
                <a:ext cx="512172" cy="4536504"/>
                <a:chOff x="963484" y="1556792"/>
                <a:chExt cx="512172" cy="4536504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13FA9B94-E4B6-45BD-8460-1D069894998D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FFFF66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E44B747D-6CBF-4BBF-90BF-E93C065EDE05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461665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7</a:t>
                  </a: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E7B28CB6-170A-4BA7-9598-61DD4269FE99}"/>
                  </a:ext>
                </a:extLst>
              </p:cNvPr>
              <p:cNvGrpSpPr/>
              <p:nvPr/>
            </p:nvGrpSpPr>
            <p:grpSpPr>
              <a:xfrm>
                <a:off x="2115612" y="1556792"/>
                <a:ext cx="512172" cy="4536504"/>
                <a:chOff x="963484" y="1556792"/>
                <a:chExt cx="512172" cy="4536504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2839D07C-3D98-4C05-83E1-690DDD594AD3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C8BF88FC-2D9F-4B70-A8C9-075831726E80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461665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9</a:t>
                  </a:r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B7F2223-9292-4F3C-9A79-519E7DFDD336}"/>
                  </a:ext>
                </a:extLst>
              </p:cNvPr>
              <p:cNvGrpSpPr/>
              <p:nvPr/>
            </p:nvGrpSpPr>
            <p:grpSpPr>
              <a:xfrm>
                <a:off x="4023046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E452BFE7-1D82-4C5F-A7A5-684662C34FFF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7030A0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540F1024-C323-4245-A809-08D7116CB1EB}"/>
                    </a:ext>
                  </a:extLst>
                </p:cNvPr>
                <p:cNvSpPr txBox="1"/>
                <p:nvPr/>
              </p:nvSpPr>
              <p:spPr>
                <a:xfrm>
                  <a:off x="995850" y="1556792"/>
                  <a:ext cx="461665" cy="523220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EF/I</a:t>
                  </a:r>
                </a:p>
              </p:txBody>
            </p:sp>
          </p:grp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65DFC37D-4EC9-4F2C-9C41-4402B430C802}"/>
                  </a:ext>
                </a:extLst>
              </p:cNvPr>
              <p:cNvGrpSpPr/>
              <p:nvPr/>
            </p:nvGrpSpPr>
            <p:grpSpPr>
              <a:xfrm>
                <a:off x="4644008" y="1556792"/>
                <a:ext cx="587786" cy="4536504"/>
                <a:chOff x="963484" y="1556792"/>
                <a:chExt cx="520288" cy="4536504"/>
              </a:xfrm>
            </p:grpSpPr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A5F009CE-C385-46B6-BE4F-2504AE258D72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7030A0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56E1589E-6BD3-4B79-86C0-CA37968B7E0A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20288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EF/II</a:t>
                  </a: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857AC4EF-A4CB-408F-9C2B-B689A66939BF}"/>
                  </a:ext>
                </a:extLst>
              </p:cNvPr>
              <p:cNvGrpSpPr/>
              <p:nvPr/>
            </p:nvGrpSpPr>
            <p:grpSpPr>
              <a:xfrm>
                <a:off x="5517272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26060D3B-17A3-4894-822D-163E35815172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DCEFC16E-93B5-4BCF-A3A3-FD8D9C21871C}"/>
                    </a:ext>
                  </a:extLst>
                </p:cNvPr>
                <p:cNvSpPr txBox="1"/>
                <p:nvPr/>
              </p:nvSpPr>
              <p:spPr>
                <a:xfrm>
                  <a:off x="1011732" y="1556792"/>
                  <a:ext cx="461665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Q1/I</a:t>
                  </a: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7AAA7698-81AF-4E34-8D4A-0CADBC93B5FC}"/>
                  </a:ext>
                </a:extLst>
              </p:cNvPr>
              <p:cNvGrpSpPr/>
              <p:nvPr/>
            </p:nvGrpSpPr>
            <p:grpSpPr>
              <a:xfrm>
                <a:off x="6156176" y="1548158"/>
                <a:ext cx="578617" cy="4536504"/>
                <a:chOff x="963484" y="1556792"/>
                <a:chExt cx="512172" cy="4536504"/>
              </a:xfrm>
            </p:grpSpPr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13A2EBF7-8699-45B0-8300-E256996345D6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22169B99-AA81-4FB3-A37C-3D6BA2F2B91E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04056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Q1/II</a:t>
                  </a:r>
                </a:p>
              </p:txBody>
            </p:sp>
          </p:grp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32CF2AB1-537C-41F4-ADA3-C432396F01DD}"/>
                  </a:ext>
                </a:extLst>
              </p:cNvPr>
              <p:cNvGrpSpPr/>
              <p:nvPr/>
            </p:nvGrpSpPr>
            <p:grpSpPr>
              <a:xfrm>
                <a:off x="6824481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57331CAA-18A8-4939-9065-4D4D2AB4D333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FD64C202-7087-4C4A-9574-E0782B84D320}"/>
                    </a:ext>
                  </a:extLst>
                </p:cNvPr>
                <p:cNvSpPr txBox="1"/>
                <p:nvPr/>
              </p:nvSpPr>
              <p:spPr>
                <a:xfrm>
                  <a:off x="1001938" y="1556792"/>
                  <a:ext cx="461665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Q2/I</a:t>
                  </a:r>
                </a:p>
              </p:txBody>
            </p:sp>
          </p:grpSp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F4F17AA7-BDAF-49CB-92DE-FE62C4F5B160}"/>
                  </a:ext>
                </a:extLst>
              </p:cNvPr>
              <p:cNvGrpSpPr/>
              <p:nvPr/>
            </p:nvGrpSpPr>
            <p:grpSpPr>
              <a:xfrm>
                <a:off x="7472554" y="1556792"/>
                <a:ext cx="578617" cy="4536504"/>
                <a:chOff x="963484" y="1556792"/>
                <a:chExt cx="512172" cy="4536504"/>
              </a:xfrm>
            </p:grpSpPr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C404377E-CE58-4DA5-BDB0-4524D3CCFAC5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AD02339D-C08A-4F9A-A74E-30144BA71EA0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04056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Q2/II</a:t>
                  </a:r>
                </a:p>
              </p:txBody>
            </p:sp>
          </p:grpSp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C64ABC73-AA95-44AC-9FE2-BFBF368A9D8B}"/>
                </a:ext>
              </a:extLst>
            </p:cNvPr>
            <p:cNvGrpSpPr/>
            <p:nvPr/>
          </p:nvGrpSpPr>
          <p:grpSpPr>
            <a:xfrm>
              <a:off x="963706" y="2636912"/>
              <a:ext cx="1665056" cy="1667250"/>
              <a:chOff x="963706" y="2874835"/>
              <a:chExt cx="1665056" cy="1667250"/>
            </a:xfrm>
          </p:grpSpPr>
          <p:sp>
            <p:nvSpPr>
              <p:cNvPr id="99" name="Pfeil: nach rechts 98">
                <a:extLst>
                  <a:ext uri="{FF2B5EF4-FFF2-40B4-BE49-F238E27FC236}">
                    <a16:creationId xmlns:a16="http://schemas.microsoft.com/office/drawing/2014/main" id="{B3D1BAB6-9B59-4EBC-8464-BF6BB6C87E9A}"/>
                  </a:ext>
                </a:extLst>
              </p:cNvPr>
              <p:cNvSpPr/>
              <p:nvPr/>
            </p:nvSpPr>
            <p:spPr>
              <a:xfrm>
                <a:off x="963706" y="2874835"/>
                <a:ext cx="1656184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Pfeil: nach rechts 99">
                <a:extLst>
                  <a:ext uri="{FF2B5EF4-FFF2-40B4-BE49-F238E27FC236}">
                    <a16:creationId xmlns:a16="http://schemas.microsoft.com/office/drawing/2014/main" id="{5D595B9A-8E14-46D0-9495-7DA720E267BF}"/>
                  </a:ext>
                </a:extLst>
              </p:cNvPr>
              <p:cNvSpPr/>
              <p:nvPr/>
            </p:nvSpPr>
            <p:spPr>
              <a:xfrm>
                <a:off x="1545402" y="3395528"/>
                <a:ext cx="1073503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Pfeil: nach rechts 100">
                <a:extLst>
                  <a:ext uri="{FF2B5EF4-FFF2-40B4-BE49-F238E27FC236}">
                    <a16:creationId xmlns:a16="http://schemas.microsoft.com/office/drawing/2014/main" id="{4A9E299B-9159-4207-A713-FC0779107096}"/>
                  </a:ext>
                </a:extLst>
              </p:cNvPr>
              <p:cNvSpPr/>
              <p:nvPr/>
            </p:nvSpPr>
            <p:spPr>
              <a:xfrm>
                <a:off x="2123728" y="3895754"/>
                <a:ext cx="505034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02" name="Pfeil: nach rechts 101">
              <a:extLst>
                <a:ext uri="{FF2B5EF4-FFF2-40B4-BE49-F238E27FC236}">
                  <a16:creationId xmlns:a16="http://schemas.microsoft.com/office/drawing/2014/main" id="{29E38F32-6703-4486-A1FF-3A59D7EC7D66}"/>
                </a:ext>
              </a:extLst>
            </p:cNvPr>
            <p:cNvSpPr/>
            <p:nvPr/>
          </p:nvSpPr>
          <p:spPr>
            <a:xfrm>
              <a:off x="958726" y="5374957"/>
              <a:ext cx="1656184" cy="646331"/>
            </a:xfrm>
            <a:prstGeom prst="rightArrow">
              <a:avLst>
                <a:gd name="adj1" fmla="val 50000"/>
                <a:gd name="adj2" fmla="val 76674"/>
              </a:avLst>
            </a:prstGeom>
            <a:solidFill>
              <a:srgbClr val="C6A2B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Geschweifte Klammer rechts 103">
              <a:extLst>
                <a:ext uri="{FF2B5EF4-FFF2-40B4-BE49-F238E27FC236}">
                  <a16:creationId xmlns:a16="http://schemas.microsoft.com/office/drawing/2014/main" id="{C5731B2E-F702-4AAA-98C5-7909802A1369}"/>
                </a:ext>
              </a:extLst>
            </p:cNvPr>
            <p:cNvSpPr/>
            <p:nvPr/>
          </p:nvSpPr>
          <p:spPr>
            <a:xfrm>
              <a:off x="2614911" y="2708920"/>
              <a:ext cx="504056" cy="1512168"/>
            </a:xfrm>
            <a:prstGeom prst="rightBrace">
              <a:avLst>
                <a:gd name="adj1" fmla="val 8333"/>
                <a:gd name="adj2" fmla="val 5117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61F9B509-4B98-4950-B9EF-9B3B0DD4AD1B}"/>
                </a:ext>
              </a:extLst>
            </p:cNvPr>
            <p:cNvCxnSpPr>
              <a:cxnSpLocks/>
              <a:stCxn id="104" idx="1"/>
              <a:endCxn id="119" idx="1"/>
            </p:cNvCxnSpPr>
            <p:nvPr/>
          </p:nvCxnSpPr>
          <p:spPr>
            <a:xfrm flipV="1">
              <a:off x="3118967" y="2708230"/>
              <a:ext cx="676510" cy="77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Pfeil: nach rechts 106">
              <a:extLst>
                <a:ext uri="{FF2B5EF4-FFF2-40B4-BE49-F238E27FC236}">
                  <a16:creationId xmlns:a16="http://schemas.microsoft.com/office/drawing/2014/main" id="{ECFF3EE6-7AF8-40AB-B208-1E17EE222F2A}"/>
                </a:ext>
              </a:extLst>
            </p:cNvPr>
            <p:cNvSpPr/>
            <p:nvPr/>
          </p:nvSpPr>
          <p:spPr>
            <a:xfrm>
              <a:off x="4023046" y="2062589"/>
              <a:ext cx="4018956" cy="646331"/>
            </a:xfrm>
            <a:prstGeom prst="rightArrow">
              <a:avLst>
                <a:gd name="adj1" fmla="val 50000"/>
                <a:gd name="adj2" fmla="val 84915"/>
              </a:avLst>
            </a:prstGeom>
            <a:solidFill>
              <a:srgbClr val="C6A2B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Pfeil: nach rechts 108">
              <a:extLst>
                <a:ext uri="{FF2B5EF4-FFF2-40B4-BE49-F238E27FC236}">
                  <a16:creationId xmlns:a16="http://schemas.microsoft.com/office/drawing/2014/main" id="{74DAF0D5-C7C0-442D-B69F-DB34E0B576D6}"/>
                </a:ext>
              </a:extLst>
            </p:cNvPr>
            <p:cNvSpPr/>
            <p:nvPr/>
          </p:nvSpPr>
          <p:spPr>
            <a:xfrm>
              <a:off x="4018116" y="2707540"/>
              <a:ext cx="4018956" cy="646331"/>
            </a:xfrm>
            <a:prstGeom prst="rightArrow">
              <a:avLst>
                <a:gd name="adj1" fmla="val 50000"/>
                <a:gd name="adj2" fmla="val 84915"/>
              </a:avLst>
            </a:prstGeom>
            <a:pattFill prst="wdDnDiag">
              <a:fgClr>
                <a:srgbClr val="C6A2B7"/>
              </a:fgClr>
              <a:bgClr>
                <a:srgbClr val="FFFF66"/>
              </a:bgClr>
            </a:pattFill>
            <a:ln w="15875">
              <a:solidFill>
                <a:schemeClr val="tx1">
                  <a:alpha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CA2C0BB2-2474-44B0-9C2E-E3D37466BDED}"/>
                </a:ext>
              </a:extLst>
            </p:cNvPr>
            <p:cNvGrpSpPr/>
            <p:nvPr/>
          </p:nvGrpSpPr>
          <p:grpSpPr>
            <a:xfrm>
              <a:off x="4018116" y="3510020"/>
              <a:ext cx="4018956" cy="1278121"/>
              <a:chOff x="4009237" y="3446187"/>
              <a:chExt cx="4043629" cy="1278121"/>
            </a:xfrm>
          </p:grpSpPr>
          <p:sp>
            <p:nvSpPr>
              <p:cNvPr id="110" name="Pfeil: nach rechts 109">
                <a:extLst>
                  <a:ext uri="{FF2B5EF4-FFF2-40B4-BE49-F238E27FC236}">
                    <a16:creationId xmlns:a16="http://schemas.microsoft.com/office/drawing/2014/main" id="{44D15B41-17BB-4624-A738-D1AC129A5933}"/>
                  </a:ext>
                </a:extLst>
              </p:cNvPr>
              <p:cNvSpPr/>
              <p:nvPr/>
            </p:nvSpPr>
            <p:spPr>
              <a:xfrm>
                <a:off x="5517272" y="3446187"/>
                <a:ext cx="2535594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pattFill prst="wdDnDiag">
                <a:fgClr>
                  <a:srgbClr val="C6A2B7"/>
                </a:fgClr>
                <a:bgClr>
                  <a:srgbClr val="FFFF66"/>
                </a:bgClr>
              </a:pattFill>
              <a:ln w="15875">
                <a:solidFill>
                  <a:schemeClr val="tx1">
                    <a:alpha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Pfeil: nach rechts 110">
                <a:extLst>
                  <a:ext uri="{FF2B5EF4-FFF2-40B4-BE49-F238E27FC236}">
                    <a16:creationId xmlns:a16="http://schemas.microsoft.com/office/drawing/2014/main" id="{E936D911-025B-45A6-B67A-F438F48054A5}"/>
                  </a:ext>
                </a:extLst>
              </p:cNvPr>
              <p:cNvSpPr/>
              <p:nvPr/>
            </p:nvSpPr>
            <p:spPr>
              <a:xfrm>
                <a:off x="4009237" y="3446187"/>
                <a:ext cx="1204509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Pfeil: nach rechts 111">
                <a:extLst>
                  <a:ext uri="{FF2B5EF4-FFF2-40B4-BE49-F238E27FC236}">
                    <a16:creationId xmlns:a16="http://schemas.microsoft.com/office/drawing/2014/main" id="{0F041778-6BBA-4EB3-8667-D9EF501DBD56}"/>
                  </a:ext>
                </a:extLst>
              </p:cNvPr>
              <p:cNvSpPr/>
              <p:nvPr/>
            </p:nvSpPr>
            <p:spPr>
              <a:xfrm>
                <a:off x="4009237" y="4077977"/>
                <a:ext cx="4032766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solidFill>
                <a:srgbClr val="B8689B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FBB662DA-461D-4997-A627-4BE4E30C08D5}"/>
                </a:ext>
              </a:extLst>
            </p:cNvPr>
            <p:cNvGrpSpPr/>
            <p:nvPr/>
          </p:nvGrpSpPr>
          <p:grpSpPr>
            <a:xfrm>
              <a:off x="4018116" y="5085184"/>
              <a:ext cx="4031292" cy="1278121"/>
              <a:chOff x="4021574" y="3446187"/>
              <a:chExt cx="4031292" cy="1278121"/>
            </a:xfrm>
          </p:grpSpPr>
          <p:sp>
            <p:nvSpPr>
              <p:cNvPr id="115" name="Pfeil: nach rechts 114">
                <a:extLst>
                  <a:ext uri="{FF2B5EF4-FFF2-40B4-BE49-F238E27FC236}">
                    <a16:creationId xmlns:a16="http://schemas.microsoft.com/office/drawing/2014/main" id="{96AE6A19-6B3E-4F68-B4EE-6A732E748109}"/>
                  </a:ext>
                </a:extLst>
              </p:cNvPr>
              <p:cNvSpPr/>
              <p:nvPr/>
            </p:nvSpPr>
            <p:spPr>
              <a:xfrm>
                <a:off x="5517272" y="3446187"/>
                <a:ext cx="2535594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pattFill prst="wdDnDiag">
                <a:fgClr>
                  <a:srgbClr val="C6A2B7"/>
                </a:fgClr>
                <a:bgClr>
                  <a:srgbClr val="FFFF66"/>
                </a:bgClr>
              </a:pattFill>
              <a:ln w="15875">
                <a:solidFill>
                  <a:schemeClr val="tx1">
                    <a:alpha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Pfeil: nach rechts 115">
                <a:extLst>
                  <a:ext uri="{FF2B5EF4-FFF2-40B4-BE49-F238E27FC236}">
                    <a16:creationId xmlns:a16="http://schemas.microsoft.com/office/drawing/2014/main" id="{7D134317-E4CB-458E-8763-52E052C0E761}"/>
                  </a:ext>
                </a:extLst>
              </p:cNvPr>
              <p:cNvSpPr/>
              <p:nvPr/>
            </p:nvSpPr>
            <p:spPr>
              <a:xfrm>
                <a:off x="4021574" y="3446187"/>
                <a:ext cx="1192172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Pfeil: nach rechts 116">
                <a:extLst>
                  <a:ext uri="{FF2B5EF4-FFF2-40B4-BE49-F238E27FC236}">
                    <a16:creationId xmlns:a16="http://schemas.microsoft.com/office/drawing/2014/main" id="{E49C6681-FD09-4DC5-ADF7-F736F32982CD}"/>
                  </a:ext>
                </a:extLst>
              </p:cNvPr>
              <p:cNvSpPr/>
              <p:nvPr/>
            </p:nvSpPr>
            <p:spPr>
              <a:xfrm>
                <a:off x="4023046" y="4077977"/>
                <a:ext cx="4018956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solidFill>
                <a:srgbClr val="B8689B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9" name="Geschweifte Klammer links 118">
              <a:extLst>
                <a:ext uri="{FF2B5EF4-FFF2-40B4-BE49-F238E27FC236}">
                  <a16:creationId xmlns:a16="http://schemas.microsoft.com/office/drawing/2014/main" id="{B496439E-9ABC-40A4-B256-EE35F747A0D9}"/>
                </a:ext>
              </a:extLst>
            </p:cNvPr>
            <p:cNvSpPr/>
            <p:nvPr/>
          </p:nvSpPr>
          <p:spPr>
            <a:xfrm>
              <a:off x="3795477" y="2062589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Geschweifte Klammer links 119">
              <a:extLst>
                <a:ext uri="{FF2B5EF4-FFF2-40B4-BE49-F238E27FC236}">
                  <a16:creationId xmlns:a16="http://schemas.microsoft.com/office/drawing/2014/main" id="{1D0DB738-F72D-425C-999A-892ED83ED4A2}"/>
                </a:ext>
              </a:extLst>
            </p:cNvPr>
            <p:cNvSpPr/>
            <p:nvPr/>
          </p:nvSpPr>
          <p:spPr>
            <a:xfrm>
              <a:off x="3786905" y="3483705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4" name="Gerade Verbindung mit Pfeil 123">
              <a:extLst>
                <a:ext uri="{FF2B5EF4-FFF2-40B4-BE49-F238E27FC236}">
                  <a16:creationId xmlns:a16="http://schemas.microsoft.com/office/drawing/2014/main" id="{C969658F-3273-4474-B9C3-D3E752ACA0E8}"/>
                </a:ext>
              </a:extLst>
            </p:cNvPr>
            <p:cNvCxnSpPr>
              <a:cxnSpLocks/>
              <a:stCxn id="104" idx="1"/>
              <a:endCxn id="120" idx="1"/>
            </p:cNvCxnSpPr>
            <p:nvPr/>
          </p:nvCxnSpPr>
          <p:spPr>
            <a:xfrm>
              <a:off x="3118967" y="3482757"/>
              <a:ext cx="667938" cy="6465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6A2C11D0-F7CC-4136-BEDE-CE25E4AA596A}"/>
                </a:ext>
              </a:extLst>
            </p:cNvPr>
            <p:cNvCxnSpPr>
              <a:cxnSpLocks/>
              <a:stCxn id="102" idx="3"/>
              <a:endCxn id="129" idx="1"/>
            </p:cNvCxnSpPr>
            <p:nvPr/>
          </p:nvCxnSpPr>
          <p:spPr>
            <a:xfrm flipV="1">
              <a:off x="2614910" y="5698122"/>
              <a:ext cx="1186134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Geschweifte Klammer links 128">
              <a:extLst>
                <a:ext uri="{FF2B5EF4-FFF2-40B4-BE49-F238E27FC236}">
                  <a16:creationId xmlns:a16="http://schemas.microsoft.com/office/drawing/2014/main" id="{25F51A4B-1526-41CE-9A15-A7D811ADC859}"/>
                </a:ext>
              </a:extLst>
            </p:cNvPr>
            <p:cNvSpPr/>
            <p:nvPr/>
          </p:nvSpPr>
          <p:spPr>
            <a:xfrm>
              <a:off x="3801044" y="5052481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D32894E3-76D0-4BB8-8CA4-25CA8D8A6B67}"/>
                </a:ext>
              </a:extLst>
            </p:cNvPr>
            <p:cNvSpPr txBox="1"/>
            <p:nvPr/>
          </p:nvSpPr>
          <p:spPr>
            <a:xfrm>
              <a:off x="3976884" y="220486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FS ab 5, 6 oder 8</a:t>
              </a: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483E2F10-0196-4227-8C5B-3B9CB4C58C6A}"/>
                </a:ext>
              </a:extLst>
            </p:cNvPr>
            <p:cNvSpPr txBox="1"/>
            <p:nvPr/>
          </p:nvSpPr>
          <p:spPr>
            <a:xfrm>
              <a:off x="3976884" y="2836654"/>
              <a:ext cx="3331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Ggf. weitere FS ab 5, 6 oder 8</a:t>
              </a: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4AD2E93C-B72E-4BB4-940E-6791E0C0A1E4}"/>
                </a:ext>
              </a:extLst>
            </p:cNvPr>
            <p:cNvSpPr txBox="1"/>
            <p:nvPr/>
          </p:nvSpPr>
          <p:spPr>
            <a:xfrm>
              <a:off x="3965812" y="359930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FS ab 5, 6</a:t>
              </a:r>
              <a:br>
                <a:rPr lang="de-DE" sz="1200" dirty="0"/>
              </a:br>
              <a:r>
                <a:rPr lang="de-DE" sz="1200" dirty="0"/>
                <a:t>oder 8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7BE038A1-9152-4BFC-98DC-877CBF10BB9B}"/>
                </a:ext>
              </a:extLst>
            </p:cNvPr>
            <p:cNvSpPr txBox="1"/>
            <p:nvPr/>
          </p:nvSpPr>
          <p:spPr>
            <a:xfrm>
              <a:off x="4004017" y="4313085"/>
              <a:ext cx="3452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3"/>
                  </a:solidFill>
                </a:rPr>
                <a:t>Neu einsetzende Fremdsprache ab EF</a:t>
              </a:r>
            </a:p>
          </p:txBody>
        </p:sp>
      </p:grpSp>
      <p:sp>
        <p:nvSpPr>
          <p:cNvPr id="137" name="Textfeld 136">
            <a:extLst>
              <a:ext uri="{FF2B5EF4-FFF2-40B4-BE49-F238E27FC236}">
                <a16:creationId xmlns:a16="http://schemas.microsoft.com/office/drawing/2014/main" id="{6BED75CC-23F1-4651-AF4B-9DC204F9074D}"/>
              </a:ext>
            </a:extLst>
          </p:cNvPr>
          <p:cNvSpPr txBox="1"/>
          <p:nvPr/>
        </p:nvSpPr>
        <p:spPr>
          <a:xfrm>
            <a:off x="7812836" y="4271989"/>
            <a:ext cx="129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(Spanisch)</a:t>
            </a:r>
          </a:p>
        </p:txBody>
      </p:sp>
    </p:spTree>
    <p:extLst>
      <p:ext uri="{BB962C8B-B14F-4D97-AF65-F5344CB8AC3E}">
        <p14:creationId xmlns:p14="http://schemas.microsoft.com/office/powerpoint/2010/main" val="163226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B4FBB8-955D-4E4A-BCEA-F27A05F1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55" y="0"/>
            <a:ext cx="4402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2" descr="9 neu 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RW_PowerPoint">
  <a:themeElements>
    <a:clrScheme name="NRW_PowerPoint 13">
      <a:dk1>
        <a:srgbClr val="000000"/>
      </a:dk1>
      <a:lt1>
        <a:srgbClr val="FFFFFF"/>
      </a:lt1>
      <a:dk2>
        <a:srgbClr val="E2001A"/>
      </a:dk2>
      <a:lt2>
        <a:srgbClr val="009036"/>
      </a:lt2>
      <a:accent1>
        <a:srgbClr val="ACACAC"/>
      </a:accent1>
      <a:accent2>
        <a:srgbClr val="F29400"/>
      </a:accent2>
      <a:accent3>
        <a:srgbClr val="FFFFFF"/>
      </a:accent3>
      <a:accent4>
        <a:srgbClr val="000000"/>
      </a:accent4>
      <a:accent5>
        <a:srgbClr val="D2D2D2"/>
      </a:accent5>
      <a:accent6>
        <a:srgbClr val="DB8600"/>
      </a:accent6>
      <a:hlink>
        <a:srgbClr val="B1C800"/>
      </a:hlink>
      <a:folHlink>
        <a:srgbClr val="E75112"/>
      </a:folHlink>
    </a:clrScheme>
    <a:fontScheme name="NRW_PowerPoint">
      <a:majorFont>
        <a:latin typeface="Arial-BoldMT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RW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W_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W_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W_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W_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W_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W_PowerPoint 13">
        <a:dk1>
          <a:srgbClr val="000000"/>
        </a:dk1>
        <a:lt1>
          <a:srgbClr val="FFFFFF"/>
        </a:lt1>
        <a:dk2>
          <a:srgbClr val="E2001A"/>
        </a:dk2>
        <a:lt2>
          <a:srgbClr val="009036"/>
        </a:lt2>
        <a:accent1>
          <a:srgbClr val="ACACAC"/>
        </a:accent1>
        <a:accent2>
          <a:srgbClr val="F294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DB8600"/>
        </a:accent6>
        <a:hlink>
          <a:srgbClr val="B1C800"/>
        </a:hlink>
        <a:folHlink>
          <a:srgbClr val="E751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Office PowerPoint</Application>
  <PresentationFormat>Bildschirmpräsentation (4:3)</PresentationFormat>
  <Paragraphs>186</Paragraphs>
  <Slides>23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Arial-BoldMT</vt:lpstr>
      <vt:lpstr>Calibri</vt:lpstr>
      <vt:lpstr>Times New Roman</vt:lpstr>
      <vt:lpstr>Wingdings</vt:lpstr>
      <vt:lpstr>Standarddesign</vt:lpstr>
      <vt:lpstr>NRW_PowerPoint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Belegung der Fremdsprachen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ml</dc:creator>
  <cp:lastModifiedBy>Lydia Fischer</cp:lastModifiedBy>
  <cp:revision>118</cp:revision>
  <cp:lastPrinted>2022-03-30T04:32:03Z</cp:lastPrinted>
  <dcterms:created xsi:type="dcterms:W3CDTF">2006-02-28T19:13:26Z</dcterms:created>
  <dcterms:modified xsi:type="dcterms:W3CDTF">2023-10-27T11:49:29Z</dcterms:modified>
</cp:coreProperties>
</file>