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19" r:id="rId2"/>
    <p:sldId id="318" r:id="rId3"/>
    <p:sldId id="264" r:id="rId4"/>
    <p:sldId id="310" r:id="rId5"/>
    <p:sldId id="260" r:id="rId6"/>
    <p:sldId id="326" r:id="rId7"/>
    <p:sldId id="312" r:id="rId8"/>
    <p:sldId id="313" r:id="rId9"/>
    <p:sldId id="315" r:id="rId10"/>
    <p:sldId id="316" r:id="rId11"/>
    <p:sldId id="307" r:id="rId12"/>
    <p:sldId id="269" r:id="rId13"/>
    <p:sldId id="327" r:id="rId14"/>
    <p:sldId id="296" r:id="rId15"/>
    <p:sldId id="270" r:id="rId16"/>
    <p:sldId id="297" r:id="rId17"/>
    <p:sldId id="303" r:id="rId18"/>
  </p:sldIdLst>
  <p:sldSz cx="9144000" cy="6858000" type="screen4x3"/>
  <p:notesSz cx="7099300" cy="102346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ADE5"/>
    <a:srgbClr val="6661AB"/>
    <a:srgbClr val="6F7CDF"/>
    <a:srgbClr val="9999FF"/>
    <a:srgbClr val="0066FF"/>
    <a:srgbClr val="8E008E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0204" autoAdjust="0"/>
    <p:restoredTop sz="94746" autoAdjust="0"/>
  </p:normalViewPr>
  <p:slideViewPr>
    <p:cSldViewPr>
      <p:cViewPr varScale="1">
        <p:scale>
          <a:sx n="108" d="100"/>
          <a:sy n="108" d="100"/>
        </p:scale>
        <p:origin x="130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 smtClean="0"/>
            </a:lvl1pPr>
          </a:lstStyle>
          <a:p>
            <a:pPr>
              <a:defRPr/>
            </a:pPr>
            <a:fld id="{0317848B-5D2F-42EE-8425-D2EB89D3677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701526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718F3EC-6CFB-45BC-B4B0-81824A2D4060}" type="slidenum">
              <a:rPr lang="de-DE" altLang="de-DE" sz="1300"/>
              <a:pPr>
                <a:spcBef>
                  <a:spcPct val="0"/>
                </a:spcBef>
              </a:pPr>
              <a:t>3</a:t>
            </a:fld>
            <a:endParaRPr lang="de-DE" altLang="de-DE" sz="130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83599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DF082CF-7EA3-4869-B1B1-A8D159540398}" type="slidenum">
              <a:rPr lang="de-DE" altLang="de-DE" sz="1300"/>
              <a:pPr>
                <a:spcBef>
                  <a:spcPct val="0"/>
                </a:spcBef>
              </a:pPr>
              <a:t>5</a:t>
            </a:fld>
            <a:endParaRPr lang="de-DE" altLang="de-DE" sz="130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3570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061A243-6E37-46AE-9BFF-20EB6A05AC11}" type="slidenum">
              <a:rPr lang="de-DE" altLang="de-DE" sz="1300"/>
              <a:pPr>
                <a:spcBef>
                  <a:spcPct val="0"/>
                </a:spcBef>
              </a:pPr>
              <a:t>12</a:t>
            </a:fld>
            <a:endParaRPr lang="de-DE" altLang="de-DE" sz="13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43463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798" indent="-275692"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2766" indent="-220553"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3873" indent="-220553"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4980" indent="-220553" defTabSz="95573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6086" indent="-220553" defTabSz="9557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7193" indent="-220553" defTabSz="9557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8299" indent="-220553" defTabSz="9557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9406" indent="-220553" defTabSz="9557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047CAF9-3878-4F89-B2C3-D63833F2DA3B}" type="slidenum">
              <a:rPr lang="de-DE" altLang="de-DE" sz="1300"/>
              <a:pPr>
                <a:spcBef>
                  <a:spcPct val="0"/>
                </a:spcBef>
              </a:pPr>
              <a:t>13</a:t>
            </a:fld>
            <a:endParaRPr lang="de-DE" altLang="de-DE" sz="13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86084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678A2C1-DC7E-419D-831E-4B21FEC5E9CC}" type="slidenum">
              <a:rPr lang="de-DE" altLang="de-DE" sz="1300"/>
              <a:pPr>
                <a:spcBef>
                  <a:spcPct val="0"/>
                </a:spcBef>
              </a:pPr>
              <a:t>14</a:t>
            </a:fld>
            <a:endParaRPr lang="de-DE" altLang="de-DE" sz="130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08495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32BCC78-6992-4933-869C-F8AD405AD2FC}" type="slidenum">
              <a:rPr lang="de-DE" altLang="de-DE" sz="1300"/>
              <a:pPr>
                <a:spcBef>
                  <a:spcPct val="0"/>
                </a:spcBef>
              </a:pPr>
              <a:t>15</a:t>
            </a:fld>
            <a:endParaRPr lang="de-DE" altLang="de-DE" sz="13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14583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59DCDFC-301A-422A-A3E9-684EE3A823A3}" type="slidenum">
              <a:rPr lang="de-DE" altLang="de-DE" sz="1300"/>
              <a:pPr>
                <a:spcBef>
                  <a:spcPct val="0"/>
                </a:spcBef>
              </a:pPr>
              <a:t>16</a:t>
            </a:fld>
            <a:endParaRPr lang="de-DE" altLang="de-DE" sz="13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19420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C4D51-7E0D-465C-B0B6-22947D32914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34504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9189CE-F930-47B2-AE52-13B8B23D851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81095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6F053-835B-4CAD-A7D8-7E267DB4C33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30919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3112F-292E-4930-B7ED-38A87AB4FDA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36615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17258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62" name="Picture 26" descr="lfs"/>
          <p:cNvPicPr>
            <a:picLocks noChangeAspect="1" noChangeArrowheads="1"/>
          </p:cNvPicPr>
          <p:nvPr userDrawn="1"/>
        </p:nvPicPr>
        <p:blipFill>
          <a:blip r:embed="rId2">
            <a:lum bright="1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5555" name="Rectangle 19"/>
          <p:cNvSpPr>
            <a:spLocks noChangeArrowheads="1"/>
          </p:cNvSpPr>
          <p:nvPr/>
        </p:nvSpPr>
        <p:spPr bwMode="gray">
          <a:xfrm>
            <a:off x="539750" y="1258888"/>
            <a:ext cx="8277225" cy="31750"/>
          </a:xfrm>
          <a:prstGeom prst="rect">
            <a:avLst/>
          </a:prstGeom>
          <a:gradFill rotWithShape="0">
            <a:gsLst>
              <a:gs pos="0">
                <a:srgbClr val="A50021"/>
              </a:gs>
              <a:gs pos="100000">
                <a:srgbClr val="38A80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de-DE" sz="2400"/>
          </a:p>
        </p:txBody>
      </p:sp>
      <p:sp>
        <p:nvSpPr>
          <p:cNvPr id="65560" name="Text Box 24"/>
          <p:cNvSpPr txBox="1">
            <a:spLocks noChangeArrowheads="1"/>
          </p:cNvSpPr>
          <p:nvPr/>
        </p:nvSpPr>
        <p:spPr bwMode="auto">
          <a:xfrm>
            <a:off x="539750" y="539750"/>
            <a:ext cx="590391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33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eSansOffice" pitchFamily="34" charset="0"/>
              </a:rPr>
              <a:t>Liebfrauenschule Köln</a:t>
            </a:r>
          </a:p>
        </p:txBody>
      </p:sp>
      <p:pic>
        <p:nvPicPr>
          <p:cNvPr id="65561" name="Picture 25" descr="t-shirt-logo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457200"/>
            <a:ext cx="3581400" cy="788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361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07C29-2C37-449C-8B2D-AA16D3C7D47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41791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D3AE3-DF44-43B8-9A24-6B5BDC151E7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58426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22FB1-5575-495A-AB4B-42E98666328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07113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986E5-8A30-4C78-BB41-EAC14D849A8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44021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D9425-6D64-478B-AE35-4D931C9F1AA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10516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9466B-1B42-47DD-B38E-42B25FA5FD0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74846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F7304-EDFC-407A-9E52-4D1B074D606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94022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1414B-3C13-4714-8135-FF455E18F99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33911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D29169A2-AD87-492E-9979-4A15692C5B4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467544" y="1844824"/>
            <a:ext cx="6409853" cy="324036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de-DE" sz="4800" b="1" dirty="0">
                <a:solidFill>
                  <a:srgbClr val="A50021"/>
                </a:solidFill>
                <a:latin typeface="Arial" charset="0"/>
              </a:rPr>
              <a:t>Informationen</a:t>
            </a:r>
          </a:p>
          <a:p>
            <a:pPr marL="0" indent="0">
              <a:buFont typeface="Wingdings" pitchFamily="2" charset="2"/>
              <a:buNone/>
            </a:pPr>
            <a:r>
              <a:rPr lang="de-DE" sz="4800" b="1" dirty="0">
                <a:solidFill>
                  <a:srgbClr val="A50021"/>
                </a:solidFill>
                <a:latin typeface="Arial" charset="0"/>
              </a:rPr>
              <a:t>zur</a:t>
            </a:r>
          </a:p>
          <a:p>
            <a:pPr marL="0" indent="0">
              <a:buFont typeface="Wingdings" pitchFamily="2" charset="2"/>
              <a:buNone/>
            </a:pPr>
            <a:r>
              <a:rPr lang="de-DE" sz="4800" b="1" dirty="0">
                <a:solidFill>
                  <a:srgbClr val="A50021"/>
                </a:solidFill>
                <a:latin typeface="Arial" charset="0"/>
              </a:rPr>
              <a:t>Qualifikationsphase</a:t>
            </a:r>
          </a:p>
        </p:txBody>
      </p:sp>
    </p:spTree>
    <p:extLst>
      <p:ext uri="{BB962C8B-B14F-4D97-AF65-F5344CB8AC3E}">
        <p14:creationId xmlns:p14="http://schemas.microsoft.com/office/powerpoint/2010/main" val="1161121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Grafik 3" descr="12 neu G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"/>
            <a:ext cx="9144000" cy="673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8388350" y="6491288"/>
            <a:ext cx="488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G8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051050" y="981075"/>
            <a:ext cx="5057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u="sng"/>
              <a:t>Fächerangebot für die LK-Wahlen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95288" y="2060575"/>
            <a:ext cx="2279650" cy="23495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b="1" u="sng"/>
              <a:t>Pflichtangebot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b="1" u="sng"/>
              <a:t>Land NRW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Deutsch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Mathematik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eine Fremdsprache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eine Gesellschaftsw.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eine Naturw.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2916238" y="2133600"/>
            <a:ext cx="2592387" cy="1800225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b="1" u="sng"/>
              <a:t>durch Kooperation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b="1" u="sng"/>
              <a:t>anzustreben</a:t>
            </a:r>
            <a:endParaRPr lang="de-DE" altLang="de-DE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weitere Fremdsprache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weitere Gesellschaftsw.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weitere Naturw.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5796136" y="2060575"/>
            <a:ext cx="2954655" cy="2616101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b="1" u="sng" dirty="0"/>
              <a:t>Angebot der LFS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/>
              <a:t>Deutsch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/>
              <a:t>Mathematik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/>
              <a:t>mind. zwei Fremdsprachen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/>
              <a:t>drei </a:t>
            </a:r>
            <a:r>
              <a:rPr lang="de-DE" altLang="de-DE" sz="1800" dirty="0" err="1"/>
              <a:t>Gesellschaftsw</a:t>
            </a:r>
            <a:r>
              <a:rPr lang="de-DE" altLang="de-DE" sz="1800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/>
              <a:t>drei </a:t>
            </a:r>
            <a:r>
              <a:rPr lang="de-DE" altLang="de-DE" sz="1800" dirty="0" err="1"/>
              <a:t>Naturwissensch</a:t>
            </a:r>
            <a:r>
              <a:rPr lang="de-DE" altLang="de-DE" sz="1800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/>
              <a:t>Kunst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/>
              <a:t>Musik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2608263" y="2871788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/>
              <a:t>+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376238" y="4816475"/>
            <a:ext cx="4483100" cy="457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5 Fächer	 	     </a:t>
            </a:r>
            <a:r>
              <a:rPr lang="de-DE" altLang="de-DE" sz="2400"/>
              <a:t>+</a:t>
            </a:r>
            <a:r>
              <a:rPr lang="de-DE" altLang="de-DE" sz="1800"/>
              <a:t>	ggf. 3 Fächer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6280150" y="4864100"/>
            <a:ext cx="2014538" cy="40005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b="1"/>
              <a:t>12 – 13 Fächer</a:t>
            </a:r>
            <a:r>
              <a:rPr lang="de-DE" altLang="de-DE" sz="1800"/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8316913" y="6491288"/>
            <a:ext cx="488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G8</a:t>
            </a:r>
          </a:p>
        </p:txBody>
      </p:sp>
      <p:sp>
        <p:nvSpPr>
          <p:cNvPr id="15363" name="Textfeld 1"/>
          <p:cNvSpPr txBox="1">
            <a:spLocks noChangeArrowheads="1"/>
          </p:cNvSpPr>
          <p:nvPr/>
        </p:nvSpPr>
        <p:spPr bwMode="auto">
          <a:xfrm>
            <a:off x="611188" y="3284538"/>
            <a:ext cx="2305050" cy="1323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600" dirty="0"/>
              <a:t>1 LK aus den Fächern:</a:t>
            </a:r>
          </a:p>
          <a:p>
            <a:r>
              <a:rPr lang="de-DE" altLang="de-DE" sz="1600" dirty="0"/>
              <a:t>Deutsch</a:t>
            </a:r>
          </a:p>
          <a:p>
            <a:r>
              <a:rPr lang="de-DE" altLang="de-DE" sz="1600" dirty="0"/>
              <a:t>Fremdsprache</a:t>
            </a:r>
          </a:p>
          <a:p>
            <a:r>
              <a:rPr lang="de-DE" altLang="de-DE" sz="1600" dirty="0"/>
              <a:t>Mathematik</a:t>
            </a:r>
          </a:p>
          <a:p>
            <a:r>
              <a:rPr lang="de-DE" altLang="de-DE" sz="1600" dirty="0"/>
              <a:t>Naturwissenschaften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6857999"/>
          </a:xfrm>
          <a:prstGeom prst="rect">
            <a:avLst/>
          </a:prstGeom>
          <a:solidFill>
            <a:srgbClr val="6699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de-DE" altLang="de-DE" b="1" dirty="0"/>
          </a:p>
          <a:p>
            <a:pPr algn="ctr" eaLnBrk="1" hangingPunct="1"/>
            <a:endParaRPr lang="de-DE" altLang="de-DE" b="1" dirty="0"/>
          </a:p>
          <a:p>
            <a:pPr algn="ctr" eaLnBrk="1" hangingPunct="1"/>
            <a:r>
              <a:rPr lang="de-DE" altLang="de-DE" b="1" dirty="0"/>
              <a:t>Der neunjährige Bildungsgang am Gymnasium</a:t>
            </a:r>
          </a:p>
          <a:p>
            <a:pPr algn="ctr" eaLnBrk="1" hangingPunct="1"/>
            <a:endParaRPr lang="de-DE" altLang="de-DE" dirty="0"/>
          </a:p>
          <a:p>
            <a:pPr algn="ctr" eaLnBrk="1" hangingPunct="1"/>
            <a:endParaRPr lang="de-DE" altLang="de-DE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412875"/>
            <a:ext cx="8964613" cy="544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de-DE" altLang="de-DE" sz="1800" b="1" dirty="0">
                <a:solidFill>
                  <a:schemeClr val="tx2"/>
                </a:solidFill>
              </a:rPr>
              <a:t>	</a:t>
            </a:r>
            <a:r>
              <a:rPr lang="de-DE" altLang="de-DE" sz="2400" b="1" dirty="0">
                <a:solidFill>
                  <a:schemeClr val="tx2"/>
                </a:solidFill>
              </a:rPr>
              <a:t>Konsequenzen der Bedingungen für die Wahl der Abiturfächer (2 Fächer aus D, M, FS):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de-DE" altLang="de-DE" sz="2400" b="1" dirty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DE" altLang="de-DE" sz="1800" dirty="0">
                <a:sym typeface="Wingdings" panose="05000000000000000000" pitchFamily="2" charset="2"/>
              </a:rPr>
              <a:t>	Folgende Abiturfachkombinationen sind – unabhängig von </a:t>
            </a:r>
            <a:br>
              <a:rPr lang="de-DE" altLang="de-DE" sz="1800" dirty="0">
                <a:sym typeface="Wingdings" panose="05000000000000000000" pitchFamily="2" charset="2"/>
              </a:rPr>
            </a:br>
            <a:r>
              <a:rPr lang="de-DE" altLang="de-DE" sz="1800" dirty="0">
                <a:sym typeface="Wingdings" panose="05000000000000000000" pitchFamily="2" charset="2"/>
              </a:rPr>
              <a:t>der Wahl als LK oder GK – ausgeschlossen: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de-DE" altLang="de-DE" sz="1800" dirty="0"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DE" altLang="de-DE" sz="1800" dirty="0">
                <a:sym typeface="Wingdings" panose="05000000000000000000" pitchFamily="2" charset="2"/>
              </a:rPr>
              <a:t>	-  </a:t>
            </a:r>
            <a:r>
              <a:rPr lang="de-DE" altLang="de-DE" sz="1800" b="1" dirty="0">
                <a:sym typeface="Wingdings" panose="05000000000000000000" pitchFamily="2" charset="2"/>
              </a:rPr>
              <a:t>z</a:t>
            </a:r>
            <a:r>
              <a:rPr lang="de-DE" altLang="de-DE" sz="1800" b="1" dirty="0"/>
              <a:t>wei Naturwissenschaften:</a:t>
            </a:r>
            <a:r>
              <a:rPr lang="de-DE" altLang="de-DE" sz="1800" dirty="0"/>
              <a:t> 		</a:t>
            </a:r>
            <a:r>
              <a:rPr lang="de-DE" altLang="de-DE" sz="1800" b="1" dirty="0"/>
              <a:t>(zwei aus </a:t>
            </a:r>
            <a:r>
              <a:rPr lang="de-DE" altLang="de-DE" sz="1800" b="1" dirty="0" err="1"/>
              <a:t>Ph</a:t>
            </a:r>
            <a:r>
              <a:rPr lang="de-DE" altLang="de-DE" sz="1800" b="1" dirty="0"/>
              <a:t>, </a:t>
            </a:r>
            <a:r>
              <a:rPr lang="de-DE" altLang="de-DE" sz="1800" b="1" dirty="0" err="1"/>
              <a:t>Ch</a:t>
            </a:r>
            <a:r>
              <a:rPr lang="de-DE" altLang="de-DE" sz="1800" b="1" dirty="0"/>
              <a:t>, Bi, </a:t>
            </a:r>
            <a:r>
              <a:rPr lang="de-DE" altLang="de-DE" sz="1800" b="1" dirty="0" err="1"/>
              <a:t>If</a:t>
            </a:r>
            <a:r>
              <a:rPr lang="de-DE" altLang="de-DE" sz="1800" b="1" dirty="0"/>
              <a:t>)</a:t>
            </a:r>
            <a:r>
              <a:rPr lang="de-DE" altLang="de-DE" sz="1800" dirty="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DE" altLang="de-DE" sz="1800" dirty="0"/>
              <a:t>	-  </a:t>
            </a:r>
            <a:r>
              <a:rPr lang="de-DE" altLang="de-DE" sz="1800" b="1" dirty="0"/>
              <a:t>Naturwissenschaft + Sport: 		(eins aus </a:t>
            </a:r>
            <a:r>
              <a:rPr lang="de-DE" altLang="de-DE" sz="1800" b="1" dirty="0" err="1"/>
              <a:t>Ph</a:t>
            </a:r>
            <a:r>
              <a:rPr lang="de-DE" altLang="de-DE" sz="1800" b="1" dirty="0"/>
              <a:t>, </a:t>
            </a:r>
            <a:r>
              <a:rPr lang="de-DE" altLang="de-DE" sz="1800" b="1" dirty="0" err="1"/>
              <a:t>Ch</a:t>
            </a:r>
            <a:r>
              <a:rPr lang="de-DE" altLang="de-DE" sz="1800" b="1" dirty="0"/>
              <a:t>, Bi, </a:t>
            </a:r>
            <a:r>
              <a:rPr lang="de-DE" altLang="de-DE" sz="1800" b="1" dirty="0" err="1"/>
              <a:t>If</a:t>
            </a:r>
            <a:r>
              <a:rPr lang="de-DE" altLang="de-DE" sz="1800" b="1" dirty="0"/>
              <a:t>) + Sport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DE" altLang="de-DE" sz="1800" b="1" dirty="0"/>
              <a:t>	</a:t>
            </a:r>
            <a:r>
              <a:rPr lang="de-DE" altLang="de-DE" sz="1800" dirty="0"/>
              <a:t>-</a:t>
            </a:r>
            <a:r>
              <a:rPr lang="de-DE" altLang="de-DE" sz="1800" b="1" dirty="0"/>
              <a:t>  Naturwissenschaft + Kunst/Musik: 	(eins aus </a:t>
            </a:r>
            <a:r>
              <a:rPr lang="de-DE" altLang="de-DE" sz="1800" b="1" dirty="0" err="1"/>
              <a:t>Ph</a:t>
            </a:r>
            <a:r>
              <a:rPr lang="de-DE" altLang="de-DE" sz="1800" b="1" dirty="0"/>
              <a:t>, </a:t>
            </a:r>
            <a:r>
              <a:rPr lang="de-DE" altLang="de-DE" sz="1800" b="1" dirty="0" err="1"/>
              <a:t>Ch</a:t>
            </a:r>
            <a:r>
              <a:rPr lang="de-DE" altLang="de-DE" sz="1800" b="1" dirty="0"/>
              <a:t>, Bi, </a:t>
            </a:r>
            <a:r>
              <a:rPr lang="de-DE" altLang="de-DE" sz="1800" b="1" dirty="0" err="1"/>
              <a:t>If</a:t>
            </a:r>
            <a:r>
              <a:rPr lang="de-DE" altLang="de-DE" sz="1800" b="1" dirty="0"/>
              <a:t>) + Kunst/Musik</a:t>
            </a:r>
          </a:p>
          <a:p>
            <a:pPr eaLnBrk="1" hangingPunct="1">
              <a:lnSpc>
                <a:spcPct val="90000"/>
              </a:lnSpc>
            </a:pPr>
            <a:endParaRPr lang="de-DE" altLang="de-DE" sz="1800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DE" altLang="de-DE" sz="1800" dirty="0">
                <a:sym typeface="Wingdings" panose="05000000000000000000" pitchFamily="2" charset="2"/>
              </a:rPr>
              <a:t>	</a:t>
            </a:r>
            <a:r>
              <a:rPr lang="de-DE" altLang="de-DE" sz="1800" dirty="0"/>
              <a:t> Folgende Kombinationen bedingen </a:t>
            </a:r>
            <a:r>
              <a:rPr lang="de-DE" altLang="de-DE" sz="1800" b="1" dirty="0"/>
              <a:t>Mathematik</a:t>
            </a:r>
            <a:r>
              <a:rPr lang="de-DE" altLang="de-DE" sz="1800" dirty="0"/>
              <a:t> als Abiturfach: </a:t>
            </a:r>
          </a:p>
          <a:p>
            <a:pPr lvl="1" eaLnBrk="1" hangingPunct="1">
              <a:lnSpc>
                <a:spcPct val="90000"/>
              </a:lnSpc>
            </a:pPr>
            <a:r>
              <a:rPr lang="de-DE" altLang="de-DE" sz="1800" dirty="0"/>
              <a:t>die Wahl von </a:t>
            </a:r>
            <a:r>
              <a:rPr lang="de-DE" altLang="de-DE" sz="1800" b="1" dirty="0"/>
              <a:t>Kunst oder Musik</a:t>
            </a:r>
            <a:r>
              <a:rPr lang="de-DE" altLang="de-DE" sz="1800" dirty="0"/>
              <a:t> als Abiturfach</a:t>
            </a:r>
          </a:p>
          <a:p>
            <a:pPr lvl="1" eaLnBrk="1" hangingPunct="1">
              <a:lnSpc>
                <a:spcPct val="90000"/>
              </a:lnSpc>
            </a:pPr>
            <a:r>
              <a:rPr lang="de-DE" altLang="de-DE" sz="1800" dirty="0"/>
              <a:t>die Wahl von </a:t>
            </a:r>
            <a:r>
              <a:rPr lang="de-DE" altLang="de-DE" sz="1800" b="1" dirty="0"/>
              <a:t>Sport</a:t>
            </a:r>
            <a:r>
              <a:rPr lang="de-DE" altLang="de-DE" sz="1800" dirty="0"/>
              <a:t> als Abiturfach</a:t>
            </a:r>
          </a:p>
          <a:p>
            <a:pPr lvl="1" eaLnBrk="1" hangingPunct="1">
              <a:lnSpc>
                <a:spcPct val="90000"/>
              </a:lnSpc>
            </a:pPr>
            <a:r>
              <a:rPr lang="de-DE" altLang="de-DE" sz="1800" dirty="0"/>
              <a:t>die Wahl von </a:t>
            </a:r>
            <a:r>
              <a:rPr lang="de-DE" altLang="de-DE" sz="1800" b="1" dirty="0"/>
              <a:t>zwei Fremdsprachen </a:t>
            </a:r>
            <a:r>
              <a:rPr lang="de-DE" altLang="de-DE" sz="1800" dirty="0"/>
              <a:t>als Abiturfach</a:t>
            </a:r>
            <a:endParaRPr lang="de-DE" altLang="de-DE" sz="1800" b="1" dirty="0"/>
          </a:p>
          <a:p>
            <a:pPr lvl="1" eaLnBrk="1" hangingPunct="1">
              <a:lnSpc>
                <a:spcPct val="90000"/>
              </a:lnSpc>
            </a:pPr>
            <a:r>
              <a:rPr lang="de-DE" altLang="de-DE" sz="1800" dirty="0"/>
              <a:t>die Wahl von </a:t>
            </a:r>
            <a:r>
              <a:rPr lang="de-DE" altLang="de-DE" sz="1800" b="1" dirty="0"/>
              <a:t>zwei Gesellschaftswissenschaften </a:t>
            </a:r>
            <a:r>
              <a:rPr lang="de-DE" altLang="de-DE" sz="1800" dirty="0"/>
              <a:t>als Abiturfach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1196975"/>
            <a:ext cx="8064500" cy="5040313"/>
          </a:xfrm>
        </p:spPr>
        <p:txBody>
          <a:bodyPr lIns="0" tIns="144000" rIns="0" bIns="0" anchor="t"/>
          <a:lstStyle/>
          <a:p>
            <a:pPr eaLnBrk="1" hangingPunct="1"/>
            <a:br>
              <a:rPr lang="de-DE" altLang="de-DE" sz="3200" dirty="0"/>
            </a:br>
            <a:endParaRPr lang="de-DE" altLang="de-DE" sz="3200" dirty="0"/>
          </a:p>
        </p:txBody>
      </p:sp>
      <p:sp>
        <p:nvSpPr>
          <p:cNvPr id="14340" name="Rectangle 11"/>
          <p:cNvSpPr>
            <a:spLocks noGrp="1" noChangeArrowheads="1"/>
          </p:cNvSpPr>
          <p:nvPr>
            <p:ph idx="1"/>
          </p:nvPr>
        </p:nvSpPr>
        <p:spPr>
          <a:xfrm>
            <a:off x="179388" y="1341438"/>
            <a:ext cx="8788400" cy="2808287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de-DE" altLang="de-DE" b="1" dirty="0"/>
              <a:t>  </a:t>
            </a:r>
            <a:r>
              <a:rPr lang="de-DE" altLang="de-DE" sz="2100" b="1" dirty="0"/>
              <a:t>Block I (mindestens 200, höchstens 600 Punkte)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de-DE" altLang="de-DE" sz="2100" b="1" dirty="0"/>
          </a:p>
          <a:p>
            <a:pPr indent="-161925" eaLnBrk="1" hangingPunct="1">
              <a:lnSpc>
                <a:spcPct val="80000"/>
              </a:lnSpc>
              <a:defRPr/>
            </a:pPr>
            <a:r>
              <a:rPr lang="de-DE" altLang="de-DE" sz="1500" dirty="0"/>
              <a:t>Einbringung von</a:t>
            </a:r>
            <a:r>
              <a:rPr lang="de-DE" altLang="de-DE" sz="1500" b="1" dirty="0"/>
              <a:t> 35 – 40 anrechenbaren Kursen der</a:t>
            </a:r>
            <a:r>
              <a:rPr lang="de-DE" altLang="de-DE" sz="1500" dirty="0"/>
              <a:t> 4 Halbjahre der Qualifikationsphase</a:t>
            </a:r>
          </a:p>
          <a:p>
            <a:pPr indent="-161925" eaLnBrk="1" hangingPunct="1">
              <a:lnSpc>
                <a:spcPct val="80000"/>
              </a:lnSpc>
              <a:defRPr/>
            </a:pPr>
            <a:r>
              <a:rPr lang="de-DE" altLang="de-DE" sz="1500" dirty="0"/>
              <a:t>Pflichtkurse gem. § 28 APO-</a:t>
            </a:r>
            <a:r>
              <a:rPr lang="de-DE" altLang="de-DE" sz="1500" dirty="0" err="1"/>
              <a:t>GOSt</a:t>
            </a:r>
            <a:endParaRPr lang="de-DE" altLang="de-DE" sz="1500" dirty="0"/>
          </a:p>
          <a:p>
            <a:pPr indent="-161925" eaLnBrk="1" hangingPunct="1">
              <a:lnSpc>
                <a:spcPct val="80000"/>
              </a:lnSpc>
              <a:defRPr/>
            </a:pPr>
            <a:r>
              <a:rPr lang="de-DE" altLang="de-DE" sz="1500" dirty="0"/>
              <a:t>Leistungskurse werden doppelt, Grundkurse einfach gewertet.</a:t>
            </a:r>
          </a:p>
          <a:p>
            <a:pPr indent="-161925" eaLnBrk="1" hangingPunct="1">
              <a:lnSpc>
                <a:spcPct val="80000"/>
              </a:lnSpc>
              <a:defRPr/>
            </a:pPr>
            <a:r>
              <a:rPr lang="de-DE" altLang="de-DE" sz="1400" dirty="0"/>
              <a:t>Endnote im Projektkurs kann im Umfang von 2 Halbjahresnoten auf die Grundkurse angerechnet   </a:t>
            </a:r>
            <a:br>
              <a:rPr lang="de-DE" altLang="de-DE" sz="1400" dirty="0"/>
            </a:br>
            <a:r>
              <a:rPr lang="de-DE" altLang="de-DE" sz="1400" dirty="0"/>
              <a:t>werden.</a:t>
            </a:r>
          </a:p>
          <a:p>
            <a:pPr indent="-161925" eaLnBrk="1" hangingPunct="1">
              <a:lnSpc>
                <a:spcPct val="80000"/>
              </a:lnSpc>
              <a:defRPr/>
            </a:pPr>
            <a:r>
              <a:rPr lang="de-DE" altLang="de-DE" sz="1400" dirty="0"/>
              <a:t>Berechnung gemäß Formel: </a:t>
            </a:r>
            <a:r>
              <a:rPr lang="de-DE" altLang="de-DE" sz="1400" b="1" dirty="0"/>
              <a:t>E I = (P : S) x 40</a:t>
            </a:r>
            <a:endParaRPr lang="de-DE" altLang="de-DE" sz="1400" dirty="0"/>
          </a:p>
          <a:p>
            <a:pPr indent="-161925" eaLnBrk="1" hangingPunct="1">
              <a:lnSpc>
                <a:spcPct val="80000"/>
              </a:lnSpc>
              <a:buFontTx/>
              <a:buNone/>
              <a:defRPr/>
            </a:pPr>
            <a:r>
              <a:rPr lang="de-DE" altLang="de-DE" sz="1400" dirty="0"/>
              <a:t>	</a:t>
            </a:r>
            <a:r>
              <a:rPr lang="de-DE" altLang="de-DE" sz="800" dirty="0"/>
              <a:t>E I = (Gesamt-)Ergebnis Block I</a:t>
            </a:r>
          </a:p>
          <a:p>
            <a:pPr indent="-161925" eaLnBrk="1" hangingPunct="1">
              <a:lnSpc>
                <a:spcPct val="80000"/>
              </a:lnSpc>
              <a:buFontTx/>
              <a:buNone/>
              <a:defRPr/>
            </a:pPr>
            <a:r>
              <a:rPr lang="de-DE" altLang="de-DE" sz="800" dirty="0"/>
              <a:t>	P = Erzielte Punkte in den eingebrachten Fächern in vier Schulhalbjahren</a:t>
            </a:r>
          </a:p>
          <a:p>
            <a:pPr indent="-161925" eaLnBrk="1" hangingPunct="1">
              <a:lnSpc>
                <a:spcPct val="80000"/>
              </a:lnSpc>
              <a:buFontTx/>
              <a:buNone/>
              <a:defRPr/>
            </a:pPr>
            <a:r>
              <a:rPr lang="de-DE" altLang="de-DE" sz="800" dirty="0"/>
              <a:t>	S = Anzahl der Schulhalbjahresergebnisse (doppelt gewichtete Fächer zählen auch doppelt).</a:t>
            </a:r>
          </a:p>
          <a:p>
            <a:pPr indent="-161925" eaLnBrk="1" hangingPunct="1">
              <a:lnSpc>
                <a:spcPct val="80000"/>
              </a:lnSpc>
              <a:defRPr/>
            </a:pPr>
            <a:endParaRPr lang="de-DE" altLang="de-DE" sz="1400" dirty="0"/>
          </a:p>
          <a:p>
            <a:pPr eaLnBrk="1" hangingPunct="1">
              <a:lnSpc>
                <a:spcPct val="80000"/>
              </a:lnSpc>
              <a:defRPr/>
            </a:pPr>
            <a:endParaRPr lang="de-DE" altLang="de-DE" sz="1400" dirty="0"/>
          </a:p>
          <a:p>
            <a:pPr eaLnBrk="1" hangingPunct="1">
              <a:lnSpc>
                <a:spcPct val="80000"/>
              </a:lnSpc>
              <a:defRPr/>
            </a:pPr>
            <a:endParaRPr lang="de-DE" altLang="de-DE" sz="1400" dirty="0"/>
          </a:p>
          <a:p>
            <a:pPr eaLnBrk="1" hangingPunct="1">
              <a:lnSpc>
                <a:spcPct val="80000"/>
              </a:lnSpc>
              <a:defRPr/>
            </a:pPr>
            <a:endParaRPr lang="de-DE" altLang="de-DE" sz="1400" dirty="0"/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endParaRPr lang="de-DE" altLang="de-DE" sz="700" dirty="0"/>
          </a:p>
        </p:txBody>
      </p:sp>
      <p:sp>
        <p:nvSpPr>
          <p:cNvPr id="19461" name="Rectangle 4"/>
          <p:cNvSpPr>
            <a:spLocks noChangeArrowheads="1"/>
          </p:cNvSpPr>
          <p:nvPr/>
        </p:nvSpPr>
        <p:spPr bwMode="auto">
          <a:xfrm>
            <a:off x="169863" y="1336675"/>
            <a:ext cx="8974137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>
              <a:latin typeface="Arial-BoldMT" charset="0"/>
            </a:endParaRPr>
          </a:p>
        </p:txBody>
      </p:sp>
      <p:sp>
        <p:nvSpPr>
          <p:cNvPr id="19462" name="Rectangle 7"/>
          <p:cNvSpPr>
            <a:spLocks noChangeArrowheads="1"/>
          </p:cNvSpPr>
          <p:nvPr/>
        </p:nvSpPr>
        <p:spPr bwMode="auto">
          <a:xfrm>
            <a:off x="179388" y="5084763"/>
            <a:ext cx="8645525" cy="815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/>
              <a:t>Block II </a:t>
            </a:r>
            <a:r>
              <a:rPr lang="de-DE" altLang="de-DE" sz="2000" b="1"/>
              <a:t>(mindestens 100, höchstens 300 Punkte</a:t>
            </a:r>
            <a:r>
              <a:rPr lang="de-DE" altLang="de-DE" sz="2400" b="1"/>
              <a:t>):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Leistungen in der Abiturprüfung (fünffache Wertung)</a:t>
            </a:r>
          </a:p>
        </p:txBody>
      </p:sp>
      <p:sp>
        <p:nvSpPr>
          <p:cNvPr id="19463" name="Rectangle 12"/>
          <p:cNvSpPr>
            <a:spLocks noChangeArrowheads="1"/>
          </p:cNvSpPr>
          <p:nvPr/>
        </p:nvSpPr>
        <p:spPr bwMode="auto">
          <a:xfrm>
            <a:off x="0" y="476250"/>
            <a:ext cx="8974138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latin typeface="Arial-BoldMT" charset="0"/>
              </a:rPr>
              <a:t>Berechnung der Gesamtqualifikation </a:t>
            </a:r>
            <a:br>
              <a:rPr lang="de-DE" altLang="de-DE" sz="2400" b="1" dirty="0">
                <a:latin typeface="Arial-BoldMT" charset="0"/>
              </a:rPr>
            </a:br>
            <a:r>
              <a:rPr lang="de-DE" altLang="de-DE" sz="2400" b="1" dirty="0">
                <a:latin typeface="Arial-BoldMT" charset="0"/>
              </a:rPr>
              <a:t> im neunjährigen Bildungsgang </a:t>
            </a:r>
          </a:p>
        </p:txBody>
      </p:sp>
      <p:sp>
        <p:nvSpPr>
          <p:cNvPr id="19464" name="Text Box 13"/>
          <p:cNvSpPr txBox="1">
            <a:spLocks noChangeArrowheads="1"/>
          </p:cNvSpPr>
          <p:nvPr/>
        </p:nvSpPr>
        <p:spPr bwMode="auto">
          <a:xfrm>
            <a:off x="8316913" y="6491288"/>
            <a:ext cx="4924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/>
              <a:t>G9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8316913" y="6491288"/>
            <a:ext cx="4924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/>
              <a:t>G9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144000" cy="6857999"/>
          </a:xfrm>
          <a:prstGeom prst="rect">
            <a:avLst/>
          </a:prstGeom>
          <a:solidFill>
            <a:srgbClr val="6699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/>
              <a:t>Der neunjährige Bildungsgang am Gymnasium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18488" cy="46037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de-DE" altLang="de-DE" sz="700" b="1">
                <a:solidFill>
                  <a:schemeClr val="tx2"/>
                </a:solidFill>
              </a:rPr>
              <a:t>	</a:t>
            </a:r>
            <a:r>
              <a:rPr lang="de-DE" altLang="de-DE" sz="1800" b="1">
                <a:solidFill>
                  <a:srgbClr val="FF0000"/>
                </a:solidFill>
              </a:rPr>
              <a:t>Zulassung zum Abitur – Leistungsdefizite (weniger als 5 Punkte)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de-DE" altLang="de-DE" b="1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altLang="de-DE" sz="700">
                <a:sym typeface="Wingdings" panose="05000000000000000000" pitchFamily="2" charset="2"/>
              </a:rPr>
              <a:t>	</a:t>
            </a:r>
            <a:endParaRPr lang="de-DE" altLang="de-DE" sz="700" b="1"/>
          </a:p>
        </p:txBody>
      </p:sp>
      <p:sp>
        <p:nvSpPr>
          <p:cNvPr id="23556" name="Rectangle 251"/>
          <p:cNvSpPr>
            <a:spLocks noChangeArrowheads="1"/>
          </p:cNvSpPr>
          <p:nvPr/>
        </p:nvSpPr>
        <p:spPr bwMode="auto">
          <a:xfrm>
            <a:off x="0" y="2708275"/>
            <a:ext cx="9144000" cy="2168525"/>
          </a:xfrm>
          <a:prstGeom prst="rect">
            <a:avLst/>
          </a:prstGeom>
          <a:solidFill>
            <a:srgbClr val="E5FFE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de-DE" altLang="de-DE" sz="1600"/>
              <a:t>	</a:t>
            </a:r>
            <a:endParaRPr lang="de-DE" altLang="de-DE" sz="8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DE" altLang="de-DE" sz="800"/>
              <a:t>	</a:t>
            </a:r>
            <a:r>
              <a:rPr lang="de-DE" altLang="de-DE" sz="1600"/>
              <a:t>Bei Einbringung von: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de-DE" altLang="de-DE" sz="16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DE" altLang="de-DE" sz="1600"/>
              <a:t>	</a:t>
            </a:r>
            <a:r>
              <a:rPr lang="de-DE" altLang="de-DE" sz="1600" b="1"/>
              <a:t>35 - 37</a:t>
            </a:r>
            <a:r>
              <a:rPr lang="de-DE" altLang="de-DE" sz="1600"/>
              <a:t> Kursen:		</a:t>
            </a:r>
            <a:r>
              <a:rPr lang="de-DE" altLang="de-DE" sz="1600" b="1"/>
              <a:t>7</a:t>
            </a:r>
            <a:r>
              <a:rPr lang="de-DE" altLang="de-DE" sz="1600"/>
              <a:t> Defizite, davon höchstens </a:t>
            </a:r>
            <a:r>
              <a:rPr lang="de-DE" altLang="de-DE" sz="1600" b="1"/>
              <a:t>3</a:t>
            </a:r>
            <a:r>
              <a:rPr lang="de-DE" altLang="de-DE" sz="1600"/>
              <a:t> Leistungskursdefizite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DE" altLang="de-DE" sz="1600"/>
              <a:t>	</a:t>
            </a:r>
            <a:r>
              <a:rPr lang="de-DE" altLang="de-DE" sz="1600" b="1"/>
              <a:t>38 - 40</a:t>
            </a:r>
            <a:r>
              <a:rPr lang="de-DE" altLang="de-DE" sz="1600"/>
              <a:t> Kursen:		</a:t>
            </a:r>
            <a:r>
              <a:rPr lang="de-DE" altLang="de-DE" sz="1600" b="1"/>
              <a:t>8</a:t>
            </a:r>
            <a:r>
              <a:rPr lang="de-DE" altLang="de-DE" sz="1600"/>
              <a:t> Defizite, davon höchstens </a:t>
            </a:r>
            <a:r>
              <a:rPr lang="de-DE" altLang="de-DE" sz="1600" b="1"/>
              <a:t>3</a:t>
            </a:r>
            <a:r>
              <a:rPr lang="de-DE" altLang="de-DE" sz="1600"/>
              <a:t> Leistungskursdefizite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de-DE" altLang="de-DE" sz="16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DE" altLang="de-DE" sz="1600"/>
              <a:t>	Kein anzurechnender Kurs darf mit 0 Punkten abgeschlossen werden.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DE" altLang="de-DE" sz="1600"/>
              <a:t>	In Block I müssen mindestens 200 Punkte erreicht werden.</a:t>
            </a:r>
          </a:p>
        </p:txBody>
      </p:sp>
      <p:sp>
        <p:nvSpPr>
          <p:cNvPr id="23557" name="Text Box 252"/>
          <p:cNvSpPr txBox="1">
            <a:spLocks noChangeArrowheads="1"/>
          </p:cNvSpPr>
          <p:nvPr/>
        </p:nvSpPr>
        <p:spPr bwMode="auto">
          <a:xfrm>
            <a:off x="8316913" y="6491288"/>
            <a:ext cx="4924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/>
              <a:t>G9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5"/>
          <p:cNvSpPr txBox="1">
            <a:spLocks noChangeArrowheads="1"/>
          </p:cNvSpPr>
          <p:nvPr/>
        </p:nvSpPr>
        <p:spPr bwMode="auto">
          <a:xfrm>
            <a:off x="6659563" y="3141663"/>
            <a:ext cx="18002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200" b="1"/>
              <a:t>300 bis 900</a:t>
            </a:r>
          </a:p>
        </p:txBody>
      </p:sp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8316913" y="6491288"/>
            <a:ext cx="4924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/>
              <a:t>G9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187624" y="620688"/>
            <a:ext cx="46837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rgbClr val="000000"/>
                </a:solidFill>
              </a:rPr>
              <a:t>Vorstellung der Projektkurse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259632" y="1556792"/>
            <a:ext cx="754044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dirty="0">
                <a:solidFill>
                  <a:srgbClr val="000000"/>
                </a:solidFill>
              </a:rPr>
              <a:t>Bedingungen, die ein Projektkurs erfüllen muss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Anbindung an bis zu zwei Referenzfächer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Referenzfächer müssen belegt sein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Zweistündiger Halbjahreskurs in der Q1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Kurs dauert 2 Halbjahre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Projektorientiertes und fachübergreifendes Arbeiten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Thematische Unterscheidung von der Lernobligatorik des Referenzfaches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Bewertung des Kurses mit einer Jahresnote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356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8316913" y="6491288"/>
            <a:ext cx="488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G8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Grafik 1" descr="4 neu G8 2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1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8316913" y="6446838"/>
            <a:ext cx="488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G8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8316913" y="6491288"/>
            <a:ext cx="488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G8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E2882A-04AF-4175-A070-BAF7A6A18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b="1" dirty="0"/>
              <a:t>Belegung der Fremdsprachen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7527EC4A-0CD7-4534-92FD-F884CEE51472}"/>
              </a:ext>
            </a:extLst>
          </p:cNvPr>
          <p:cNvCxnSpPr>
            <a:cxnSpLocks/>
          </p:cNvCxnSpPr>
          <p:nvPr/>
        </p:nvCxnSpPr>
        <p:spPr>
          <a:xfrm>
            <a:off x="457200" y="1268760"/>
            <a:ext cx="800323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9" name="Gruppieren 138">
            <a:extLst>
              <a:ext uri="{FF2B5EF4-FFF2-40B4-BE49-F238E27FC236}">
                <a16:creationId xmlns:a16="http://schemas.microsoft.com/office/drawing/2014/main" id="{243D51D6-95FE-4BC9-85B0-18D46C6ADF08}"/>
              </a:ext>
            </a:extLst>
          </p:cNvPr>
          <p:cNvGrpSpPr/>
          <p:nvPr/>
        </p:nvGrpSpPr>
        <p:grpSpPr>
          <a:xfrm>
            <a:off x="719915" y="1548158"/>
            <a:ext cx="7092445" cy="4905178"/>
            <a:chOff x="958726" y="1548158"/>
            <a:chExt cx="7092445" cy="4905178"/>
          </a:xfrm>
        </p:grpSpPr>
        <p:grpSp>
          <p:nvGrpSpPr>
            <p:cNvPr id="49" name="Gruppieren 48">
              <a:extLst>
                <a:ext uri="{FF2B5EF4-FFF2-40B4-BE49-F238E27FC236}">
                  <a16:creationId xmlns:a16="http://schemas.microsoft.com/office/drawing/2014/main" id="{CD907396-889B-4521-922B-CE82BFD5DB75}"/>
                </a:ext>
              </a:extLst>
            </p:cNvPr>
            <p:cNvGrpSpPr/>
            <p:nvPr/>
          </p:nvGrpSpPr>
          <p:grpSpPr>
            <a:xfrm>
              <a:off x="971600" y="1548158"/>
              <a:ext cx="7079571" cy="4905178"/>
              <a:chOff x="971600" y="1548158"/>
              <a:chExt cx="7079571" cy="4545138"/>
            </a:xfrm>
          </p:grpSpPr>
          <p:grpSp>
            <p:nvGrpSpPr>
              <p:cNvPr id="9" name="Gruppieren 8">
                <a:extLst>
                  <a:ext uri="{FF2B5EF4-FFF2-40B4-BE49-F238E27FC236}">
                    <a16:creationId xmlns:a16="http://schemas.microsoft.com/office/drawing/2014/main" id="{9C877223-3BA9-45AF-8A51-2CD4EC83B498}"/>
                  </a:ext>
                </a:extLst>
              </p:cNvPr>
              <p:cNvGrpSpPr/>
              <p:nvPr/>
            </p:nvGrpSpPr>
            <p:grpSpPr>
              <a:xfrm>
                <a:off x="971600" y="1556792"/>
                <a:ext cx="504056" cy="4536504"/>
                <a:chOff x="971600" y="1556792"/>
                <a:chExt cx="504056" cy="4536504"/>
              </a:xfrm>
            </p:grpSpPr>
            <p:sp>
              <p:nvSpPr>
                <p:cNvPr id="7" name="Rechteck 6">
                  <a:extLst>
                    <a:ext uri="{FF2B5EF4-FFF2-40B4-BE49-F238E27FC236}">
                      <a16:creationId xmlns:a16="http://schemas.microsoft.com/office/drawing/2014/main" id="{846ADB48-0086-462B-AD9C-2C4A78393BAB}"/>
                    </a:ext>
                  </a:extLst>
                </p:cNvPr>
                <p:cNvSpPr/>
                <p:nvPr/>
              </p:nvSpPr>
              <p:spPr>
                <a:xfrm>
                  <a:off x="971600" y="1556792"/>
                  <a:ext cx="504056" cy="4536504"/>
                </a:xfrm>
                <a:prstGeom prst="rect">
                  <a:avLst/>
                </a:prstGeom>
                <a:solidFill>
                  <a:srgbClr val="FFFF66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" name="Textfeld 7">
                  <a:extLst>
                    <a:ext uri="{FF2B5EF4-FFF2-40B4-BE49-F238E27FC236}">
                      <a16:creationId xmlns:a16="http://schemas.microsoft.com/office/drawing/2014/main" id="{1B250031-3303-4B72-B28A-F8801D0D70B9}"/>
                    </a:ext>
                  </a:extLst>
                </p:cNvPr>
                <p:cNvSpPr txBox="1"/>
                <p:nvPr/>
              </p:nvSpPr>
              <p:spPr>
                <a:xfrm>
                  <a:off x="1043608" y="1556792"/>
                  <a:ext cx="381541" cy="646331"/>
                </a:xfrm>
                <a:prstGeom prst="rect">
                  <a:avLst/>
                </a:prstGeom>
                <a:noFill/>
              </p:spPr>
              <p:txBody>
                <a:bodyPr vert="vert" wrap="square" rtlCol="0">
                  <a:spAutoFit/>
                </a:bodyPr>
                <a:lstStyle/>
                <a:p>
                  <a:r>
                    <a:rPr lang="de-DE" dirty="0"/>
                    <a:t>Kl. 5</a:t>
                  </a:r>
                </a:p>
              </p:txBody>
            </p:sp>
          </p:grpSp>
          <p:grpSp>
            <p:nvGrpSpPr>
              <p:cNvPr id="10" name="Gruppieren 9">
                <a:extLst>
                  <a:ext uri="{FF2B5EF4-FFF2-40B4-BE49-F238E27FC236}">
                    <a16:creationId xmlns:a16="http://schemas.microsoft.com/office/drawing/2014/main" id="{26289ED6-E18E-472C-978A-5FF9A31205BF}"/>
                  </a:ext>
                </a:extLst>
              </p:cNvPr>
              <p:cNvGrpSpPr/>
              <p:nvPr/>
            </p:nvGrpSpPr>
            <p:grpSpPr>
              <a:xfrm>
                <a:off x="1539548" y="1556792"/>
                <a:ext cx="512172" cy="4536504"/>
                <a:chOff x="963484" y="1556792"/>
                <a:chExt cx="512172" cy="4536504"/>
              </a:xfrm>
            </p:grpSpPr>
            <p:sp>
              <p:nvSpPr>
                <p:cNvPr id="11" name="Rechteck 10">
                  <a:extLst>
                    <a:ext uri="{FF2B5EF4-FFF2-40B4-BE49-F238E27FC236}">
                      <a16:creationId xmlns:a16="http://schemas.microsoft.com/office/drawing/2014/main" id="{13FA9B94-E4B6-45BD-8460-1D069894998D}"/>
                    </a:ext>
                  </a:extLst>
                </p:cNvPr>
                <p:cNvSpPr/>
                <p:nvPr/>
              </p:nvSpPr>
              <p:spPr>
                <a:xfrm>
                  <a:off x="971600" y="1556792"/>
                  <a:ext cx="504056" cy="4536504"/>
                </a:xfrm>
                <a:prstGeom prst="rect">
                  <a:avLst/>
                </a:prstGeom>
                <a:solidFill>
                  <a:srgbClr val="FFFF66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2" name="Textfeld 11">
                  <a:extLst>
                    <a:ext uri="{FF2B5EF4-FFF2-40B4-BE49-F238E27FC236}">
                      <a16:creationId xmlns:a16="http://schemas.microsoft.com/office/drawing/2014/main" id="{E44B747D-6CBF-4BBF-90BF-E93C065EDE05}"/>
                    </a:ext>
                  </a:extLst>
                </p:cNvPr>
                <p:cNvSpPr txBox="1"/>
                <p:nvPr/>
              </p:nvSpPr>
              <p:spPr>
                <a:xfrm>
                  <a:off x="963484" y="1556792"/>
                  <a:ext cx="461665" cy="646331"/>
                </a:xfrm>
                <a:prstGeom prst="rect">
                  <a:avLst/>
                </a:prstGeom>
                <a:noFill/>
              </p:spPr>
              <p:txBody>
                <a:bodyPr vert="vert" wrap="square" rtlCol="0">
                  <a:spAutoFit/>
                </a:bodyPr>
                <a:lstStyle/>
                <a:p>
                  <a:r>
                    <a:rPr lang="de-DE" dirty="0"/>
                    <a:t>Kl. 7</a:t>
                  </a:r>
                </a:p>
              </p:txBody>
            </p:sp>
          </p:grpSp>
          <p:grpSp>
            <p:nvGrpSpPr>
              <p:cNvPr id="13" name="Gruppieren 12">
                <a:extLst>
                  <a:ext uri="{FF2B5EF4-FFF2-40B4-BE49-F238E27FC236}">
                    <a16:creationId xmlns:a16="http://schemas.microsoft.com/office/drawing/2014/main" id="{E7B28CB6-170A-4BA7-9598-61DD4269FE99}"/>
                  </a:ext>
                </a:extLst>
              </p:cNvPr>
              <p:cNvGrpSpPr/>
              <p:nvPr/>
            </p:nvGrpSpPr>
            <p:grpSpPr>
              <a:xfrm>
                <a:off x="2115612" y="1556792"/>
                <a:ext cx="512172" cy="4536504"/>
                <a:chOff x="963484" y="1556792"/>
                <a:chExt cx="512172" cy="4536504"/>
              </a:xfrm>
            </p:grpSpPr>
            <p:sp>
              <p:nvSpPr>
                <p:cNvPr id="14" name="Rechteck 13">
                  <a:extLst>
                    <a:ext uri="{FF2B5EF4-FFF2-40B4-BE49-F238E27FC236}">
                      <a16:creationId xmlns:a16="http://schemas.microsoft.com/office/drawing/2014/main" id="{2839D07C-3D98-4C05-83E1-690DDD594AD3}"/>
                    </a:ext>
                  </a:extLst>
                </p:cNvPr>
                <p:cNvSpPr/>
                <p:nvPr/>
              </p:nvSpPr>
              <p:spPr>
                <a:xfrm>
                  <a:off x="971600" y="1556792"/>
                  <a:ext cx="504056" cy="4536504"/>
                </a:xfrm>
                <a:prstGeom prst="rect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5" name="Textfeld 14">
                  <a:extLst>
                    <a:ext uri="{FF2B5EF4-FFF2-40B4-BE49-F238E27FC236}">
                      <a16:creationId xmlns:a16="http://schemas.microsoft.com/office/drawing/2014/main" id="{C8BF88FC-2D9F-4B70-A8C9-075831726E80}"/>
                    </a:ext>
                  </a:extLst>
                </p:cNvPr>
                <p:cNvSpPr txBox="1"/>
                <p:nvPr/>
              </p:nvSpPr>
              <p:spPr>
                <a:xfrm>
                  <a:off x="963484" y="1556792"/>
                  <a:ext cx="461665" cy="646331"/>
                </a:xfrm>
                <a:prstGeom prst="rect">
                  <a:avLst/>
                </a:prstGeom>
                <a:noFill/>
              </p:spPr>
              <p:txBody>
                <a:bodyPr vert="vert" wrap="square" rtlCol="0">
                  <a:spAutoFit/>
                </a:bodyPr>
                <a:lstStyle/>
                <a:p>
                  <a:r>
                    <a:rPr lang="de-DE" dirty="0"/>
                    <a:t>Kl. 9</a:t>
                  </a:r>
                </a:p>
              </p:txBody>
            </p:sp>
          </p:grpSp>
          <p:grpSp>
            <p:nvGrpSpPr>
              <p:cNvPr id="16" name="Gruppieren 15">
                <a:extLst>
                  <a:ext uri="{FF2B5EF4-FFF2-40B4-BE49-F238E27FC236}">
                    <a16:creationId xmlns:a16="http://schemas.microsoft.com/office/drawing/2014/main" id="{BB7F2223-9292-4F3C-9A79-519E7DFDD336}"/>
                  </a:ext>
                </a:extLst>
              </p:cNvPr>
              <p:cNvGrpSpPr/>
              <p:nvPr/>
            </p:nvGrpSpPr>
            <p:grpSpPr>
              <a:xfrm>
                <a:off x="4023046" y="1556792"/>
                <a:ext cx="569448" cy="4536504"/>
                <a:chOff x="971600" y="1556792"/>
                <a:chExt cx="504056" cy="4536504"/>
              </a:xfrm>
            </p:grpSpPr>
            <p:sp>
              <p:nvSpPr>
                <p:cNvPr id="17" name="Rechteck 16">
                  <a:extLst>
                    <a:ext uri="{FF2B5EF4-FFF2-40B4-BE49-F238E27FC236}">
                      <a16:creationId xmlns:a16="http://schemas.microsoft.com/office/drawing/2014/main" id="{E452BFE7-1D82-4C5F-A7A5-684662C34FFF}"/>
                    </a:ext>
                  </a:extLst>
                </p:cNvPr>
                <p:cNvSpPr/>
                <p:nvPr/>
              </p:nvSpPr>
              <p:spPr>
                <a:xfrm>
                  <a:off x="971600" y="1556792"/>
                  <a:ext cx="504056" cy="4536504"/>
                </a:xfrm>
                <a:prstGeom prst="rect">
                  <a:avLst/>
                </a:prstGeom>
                <a:solidFill>
                  <a:srgbClr val="7030A0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8" name="Textfeld 17">
                  <a:extLst>
                    <a:ext uri="{FF2B5EF4-FFF2-40B4-BE49-F238E27FC236}">
                      <a16:creationId xmlns:a16="http://schemas.microsoft.com/office/drawing/2014/main" id="{540F1024-C323-4245-A809-08D7116CB1EB}"/>
                    </a:ext>
                  </a:extLst>
                </p:cNvPr>
                <p:cNvSpPr txBox="1"/>
                <p:nvPr/>
              </p:nvSpPr>
              <p:spPr>
                <a:xfrm>
                  <a:off x="995850" y="1556792"/>
                  <a:ext cx="461665" cy="523220"/>
                </a:xfrm>
                <a:prstGeom prst="rect">
                  <a:avLst/>
                </a:prstGeom>
                <a:noFill/>
              </p:spPr>
              <p:txBody>
                <a:bodyPr vert="horz" wrap="square" rtlCol="0">
                  <a:spAutoFit/>
                </a:bodyPr>
                <a:lstStyle/>
                <a:p>
                  <a:r>
                    <a:rPr lang="de-DE" sz="1400" dirty="0">
                      <a:solidFill>
                        <a:schemeClr val="accent3"/>
                      </a:solidFill>
                    </a:rPr>
                    <a:t>EF/I</a:t>
                  </a:r>
                </a:p>
              </p:txBody>
            </p:sp>
          </p:grpSp>
          <p:grpSp>
            <p:nvGrpSpPr>
              <p:cNvPr id="34" name="Gruppieren 33">
                <a:extLst>
                  <a:ext uri="{FF2B5EF4-FFF2-40B4-BE49-F238E27FC236}">
                    <a16:creationId xmlns:a16="http://schemas.microsoft.com/office/drawing/2014/main" id="{65DFC37D-4EC9-4F2C-9C41-4402B430C802}"/>
                  </a:ext>
                </a:extLst>
              </p:cNvPr>
              <p:cNvGrpSpPr/>
              <p:nvPr/>
            </p:nvGrpSpPr>
            <p:grpSpPr>
              <a:xfrm>
                <a:off x="4644008" y="1556792"/>
                <a:ext cx="587786" cy="4536504"/>
                <a:chOff x="963484" y="1556792"/>
                <a:chExt cx="520288" cy="4536504"/>
              </a:xfrm>
            </p:grpSpPr>
            <p:sp>
              <p:nvSpPr>
                <p:cNvPr id="35" name="Rechteck 34">
                  <a:extLst>
                    <a:ext uri="{FF2B5EF4-FFF2-40B4-BE49-F238E27FC236}">
                      <a16:creationId xmlns:a16="http://schemas.microsoft.com/office/drawing/2014/main" id="{A5F009CE-C385-46B6-BE4F-2504AE258D72}"/>
                    </a:ext>
                  </a:extLst>
                </p:cNvPr>
                <p:cNvSpPr/>
                <p:nvPr/>
              </p:nvSpPr>
              <p:spPr>
                <a:xfrm>
                  <a:off x="971600" y="1556792"/>
                  <a:ext cx="504056" cy="4536504"/>
                </a:xfrm>
                <a:prstGeom prst="rect">
                  <a:avLst/>
                </a:prstGeom>
                <a:solidFill>
                  <a:srgbClr val="7030A0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6" name="Textfeld 35">
                  <a:extLst>
                    <a:ext uri="{FF2B5EF4-FFF2-40B4-BE49-F238E27FC236}">
                      <a16:creationId xmlns:a16="http://schemas.microsoft.com/office/drawing/2014/main" id="{56E1589E-6BD3-4B79-86C0-CA37968B7E0A}"/>
                    </a:ext>
                  </a:extLst>
                </p:cNvPr>
                <p:cNvSpPr txBox="1"/>
                <p:nvPr/>
              </p:nvSpPr>
              <p:spPr>
                <a:xfrm>
                  <a:off x="963484" y="1556792"/>
                  <a:ext cx="520288" cy="307777"/>
                </a:xfrm>
                <a:prstGeom prst="rect">
                  <a:avLst/>
                </a:prstGeom>
                <a:noFill/>
              </p:spPr>
              <p:txBody>
                <a:bodyPr vert="horz" wrap="square" rtlCol="0">
                  <a:spAutoFit/>
                </a:bodyPr>
                <a:lstStyle/>
                <a:p>
                  <a:r>
                    <a:rPr lang="de-DE" sz="1400" dirty="0">
                      <a:solidFill>
                        <a:schemeClr val="accent3"/>
                      </a:solidFill>
                    </a:rPr>
                    <a:t>EF/II</a:t>
                  </a:r>
                </a:p>
              </p:txBody>
            </p:sp>
          </p:grpSp>
          <p:grpSp>
            <p:nvGrpSpPr>
              <p:cNvPr id="37" name="Gruppieren 36">
                <a:extLst>
                  <a:ext uri="{FF2B5EF4-FFF2-40B4-BE49-F238E27FC236}">
                    <a16:creationId xmlns:a16="http://schemas.microsoft.com/office/drawing/2014/main" id="{857AC4EF-A4CB-408F-9C2B-B689A66939BF}"/>
                  </a:ext>
                </a:extLst>
              </p:cNvPr>
              <p:cNvGrpSpPr/>
              <p:nvPr/>
            </p:nvGrpSpPr>
            <p:grpSpPr>
              <a:xfrm>
                <a:off x="5517272" y="1556792"/>
                <a:ext cx="569448" cy="4536504"/>
                <a:chOff x="971600" y="1556792"/>
                <a:chExt cx="504056" cy="4536504"/>
              </a:xfrm>
            </p:grpSpPr>
            <p:sp>
              <p:nvSpPr>
                <p:cNvPr id="38" name="Rechteck 37">
                  <a:extLst>
                    <a:ext uri="{FF2B5EF4-FFF2-40B4-BE49-F238E27FC236}">
                      <a16:creationId xmlns:a16="http://schemas.microsoft.com/office/drawing/2014/main" id="{26060D3B-17A3-4894-822D-163E35815172}"/>
                    </a:ext>
                  </a:extLst>
                </p:cNvPr>
                <p:cNvSpPr/>
                <p:nvPr/>
              </p:nvSpPr>
              <p:spPr>
                <a:xfrm>
                  <a:off x="971600" y="1556792"/>
                  <a:ext cx="504056" cy="4536504"/>
                </a:xfrm>
                <a:prstGeom prst="rect">
                  <a:avLst/>
                </a:prstGeom>
                <a:solidFill>
                  <a:srgbClr val="B0ADE5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9" name="Textfeld 38">
                  <a:extLst>
                    <a:ext uri="{FF2B5EF4-FFF2-40B4-BE49-F238E27FC236}">
                      <a16:creationId xmlns:a16="http://schemas.microsoft.com/office/drawing/2014/main" id="{DCEFC16E-93B5-4BCF-A3A3-FD8D9C21871C}"/>
                    </a:ext>
                  </a:extLst>
                </p:cNvPr>
                <p:cNvSpPr txBox="1"/>
                <p:nvPr/>
              </p:nvSpPr>
              <p:spPr>
                <a:xfrm>
                  <a:off x="1011732" y="1556792"/>
                  <a:ext cx="461665" cy="307777"/>
                </a:xfrm>
                <a:prstGeom prst="rect">
                  <a:avLst/>
                </a:prstGeom>
                <a:noFill/>
              </p:spPr>
              <p:txBody>
                <a:bodyPr vert="horz" wrap="square" rtlCol="0">
                  <a:spAutoFit/>
                </a:bodyPr>
                <a:lstStyle/>
                <a:p>
                  <a:r>
                    <a:rPr lang="de-DE" sz="1400" dirty="0">
                      <a:solidFill>
                        <a:schemeClr val="accent3"/>
                      </a:solidFill>
                    </a:rPr>
                    <a:t>Q1/I</a:t>
                  </a:r>
                </a:p>
              </p:txBody>
            </p:sp>
          </p:grpSp>
          <p:grpSp>
            <p:nvGrpSpPr>
              <p:cNvPr id="40" name="Gruppieren 39">
                <a:extLst>
                  <a:ext uri="{FF2B5EF4-FFF2-40B4-BE49-F238E27FC236}">
                    <a16:creationId xmlns:a16="http://schemas.microsoft.com/office/drawing/2014/main" id="{7AAA7698-81AF-4E34-8D4A-0CADBC93B5FC}"/>
                  </a:ext>
                </a:extLst>
              </p:cNvPr>
              <p:cNvGrpSpPr/>
              <p:nvPr/>
            </p:nvGrpSpPr>
            <p:grpSpPr>
              <a:xfrm>
                <a:off x="6156176" y="1548158"/>
                <a:ext cx="578617" cy="4536504"/>
                <a:chOff x="963484" y="1556792"/>
                <a:chExt cx="512172" cy="4536504"/>
              </a:xfrm>
            </p:grpSpPr>
            <p:sp>
              <p:nvSpPr>
                <p:cNvPr id="41" name="Rechteck 40">
                  <a:extLst>
                    <a:ext uri="{FF2B5EF4-FFF2-40B4-BE49-F238E27FC236}">
                      <a16:creationId xmlns:a16="http://schemas.microsoft.com/office/drawing/2014/main" id="{13A2EBF7-8699-45B0-8300-E256996345D6}"/>
                    </a:ext>
                  </a:extLst>
                </p:cNvPr>
                <p:cNvSpPr/>
                <p:nvPr/>
              </p:nvSpPr>
              <p:spPr>
                <a:xfrm>
                  <a:off x="971600" y="1556792"/>
                  <a:ext cx="504056" cy="4536504"/>
                </a:xfrm>
                <a:prstGeom prst="rect">
                  <a:avLst/>
                </a:prstGeom>
                <a:solidFill>
                  <a:srgbClr val="B0ADE5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2" name="Textfeld 41">
                  <a:extLst>
                    <a:ext uri="{FF2B5EF4-FFF2-40B4-BE49-F238E27FC236}">
                      <a16:creationId xmlns:a16="http://schemas.microsoft.com/office/drawing/2014/main" id="{22169B99-AA81-4FB3-A37C-3D6BA2F2B91E}"/>
                    </a:ext>
                  </a:extLst>
                </p:cNvPr>
                <p:cNvSpPr txBox="1"/>
                <p:nvPr/>
              </p:nvSpPr>
              <p:spPr>
                <a:xfrm>
                  <a:off x="963484" y="1556792"/>
                  <a:ext cx="504056" cy="307777"/>
                </a:xfrm>
                <a:prstGeom prst="rect">
                  <a:avLst/>
                </a:prstGeom>
                <a:noFill/>
              </p:spPr>
              <p:txBody>
                <a:bodyPr vert="horz" wrap="square" rtlCol="0">
                  <a:spAutoFit/>
                </a:bodyPr>
                <a:lstStyle/>
                <a:p>
                  <a:r>
                    <a:rPr lang="de-DE" sz="1400" dirty="0">
                      <a:solidFill>
                        <a:schemeClr val="accent3"/>
                      </a:solidFill>
                    </a:rPr>
                    <a:t>Q1/II</a:t>
                  </a:r>
                </a:p>
              </p:txBody>
            </p:sp>
          </p:grpSp>
          <p:grpSp>
            <p:nvGrpSpPr>
              <p:cNvPr id="43" name="Gruppieren 42">
                <a:extLst>
                  <a:ext uri="{FF2B5EF4-FFF2-40B4-BE49-F238E27FC236}">
                    <a16:creationId xmlns:a16="http://schemas.microsoft.com/office/drawing/2014/main" id="{32CF2AB1-537C-41F4-ADA3-C432396F01DD}"/>
                  </a:ext>
                </a:extLst>
              </p:cNvPr>
              <p:cNvGrpSpPr/>
              <p:nvPr/>
            </p:nvGrpSpPr>
            <p:grpSpPr>
              <a:xfrm>
                <a:off x="6824481" y="1556792"/>
                <a:ext cx="569448" cy="4536504"/>
                <a:chOff x="971600" y="1556792"/>
                <a:chExt cx="504056" cy="4536504"/>
              </a:xfrm>
            </p:grpSpPr>
            <p:sp>
              <p:nvSpPr>
                <p:cNvPr id="44" name="Rechteck 43">
                  <a:extLst>
                    <a:ext uri="{FF2B5EF4-FFF2-40B4-BE49-F238E27FC236}">
                      <a16:creationId xmlns:a16="http://schemas.microsoft.com/office/drawing/2014/main" id="{57331CAA-18A8-4939-9065-4D4D2AB4D333}"/>
                    </a:ext>
                  </a:extLst>
                </p:cNvPr>
                <p:cNvSpPr/>
                <p:nvPr/>
              </p:nvSpPr>
              <p:spPr>
                <a:xfrm>
                  <a:off x="971600" y="1556792"/>
                  <a:ext cx="504056" cy="4536504"/>
                </a:xfrm>
                <a:prstGeom prst="rect">
                  <a:avLst/>
                </a:prstGeom>
                <a:solidFill>
                  <a:srgbClr val="B0ADE5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5" name="Textfeld 44">
                  <a:extLst>
                    <a:ext uri="{FF2B5EF4-FFF2-40B4-BE49-F238E27FC236}">
                      <a16:creationId xmlns:a16="http://schemas.microsoft.com/office/drawing/2014/main" id="{FD64C202-7087-4C4A-9574-E0782B84D320}"/>
                    </a:ext>
                  </a:extLst>
                </p:cNvPr>
                <p:cNvSpPr txBox="1"/>
                <p:nvPr/>
              </p:nvSpPr>
              <p:spPr>
                <a:xfrm>
                  <a:off x="1001938" y="1556792"/>
                  <a:ext cx="461665" cy="307777"/>
                </a:xfrm>
                <a:prstGeom prst="rect">
                  <a:avLst/>
                </a:prstGeom>
                <a:noFill/>
              </p:spPr>
              <p:txBody>
                <a:bodyPr vert="horz" wrap="square" rtlCol="0">
                  <a:spAutoFit/>
                </a:bodyPr>
                <a:lstStyle/>
                <a:p>
                  <a:r>
                    <a:rPr lang="de-DE" sz="1400" dirty="0">
                      <a:solidFill>
                        <a:schemeClr val="accent3"/>
                      </a:solidFill>
                    </a:rPr>
                    <a:t>Q2/I</a:t>
                  </a:r>
                </a:p>
              </p:txBody>
            </p:sp>
          </p:grpSp>
          <p:grpSp>
            <p:nvGrpSpPr>
              <p:cNvPr id="46" name="Gruppieren 45">
                <a:extLst>
                  <a:ext uri="{FF2B5EF4-FFF2-40B4-BE49-F238E27FC236}">
                    <a16:creationId xmlns:a16="http://schemas.microsoft.com/office/drawing/2014/main" id="{F4F17AA7-BDAF-49CB-92DE-FE62C4F5B160}"/>
                  </a:ext>
                </a:extLst>
              </p:cNvPr>
              <p:cNvGrpSpPr/>
              <p:nvPr/>
            </p:nvGrpSpPr>
            <p:grpSpPr>
              <a:xfrm>
                <a:off x="7472554" y="1556792"/>
                <a:ext cx="578617" cy="4536504"/>
                <a:chOff x="963484" y="1556792"/>
                <a:chExt cx="512172" cy="4536504"/>
              </a:xfrm>
            </p:grpSpPr>
            <p:sp>
              <p:nvSpPr>
                <p:cNvPr id="47" name="Rechteck 46">
                  <a:extLst>
                    <a:ext uri="{FF2B5EF4-FFF2-40B4-BE49-F238E27FC236}">
                      <a16:creationId xmlns:a16="http://schemas.microsoft.com/office/drawing/2014/main" id="{C404377E-CE58-4DA5-BDB0-4524D3CCFAC5}"/>
                    </a:ext>
                  </a:extLst>
                </p:cNvPr>
                <p:cNvSpPr/>
                <p:nvPr/>
              </p:nvSpPr>
              <p:spPr>
                <a:xfrm>
                  <a:off x="971600" y="1556792"/>
                  <a:ext cx="504056" cy="4536504"/>
                </a:xfrm>
                <a:prstGeom prst="rect">
                  <a:avLst/>
                </a:prstGeom>
                <a:solidFill>
                  <a:srgbClr val="B0ADE5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8" name="Textfeld 47">
                  <a:extLst>
                    <a:ext uri="{FF2B5EF4-FFF2-40B4-BE49-F238E27FC236}">
                      <a16:creationId xmlns:a16="http://schemas.microsoft.com/office/drawing/2014/main" id="{AD02339D-C08A-4F9A-A74E-30144BA71EA0}"/>
                    </a:ext>
                  </a:extLst>
                </p:cNvPr>
                <p:cNvSpPr txBox="1"/>
                <p:nvPr/>
              </p:nvSpPr>
              <p:spPr>
                <a:xfrm>
                  <a:off x="963484" y="1556792"/>
                  <a:ext cx="504056" cy="307777"/>
                </a:xfrm>
                <a:prstGeom prst="rect">
                  <a:avLst/>
                </a:prstGeom>
                <a:noFill/>
              </p:spPr>
              <p:txBody>
                <a:bodyPr vert="horz" wrap="square" rtlCol="0">
                  <a:spAutoFit/>
                </a:bodyPr>
                <a:lstStyle/>
                <a:p>
                  <a:r>
                    <a:rPr lang="de-DE" sz="1400" dirty="0">
                      <a:solidFill>
                        <a:schemeClr val="accent3"/>
                      </a:solidFill>
                    </a:rPr>
                    <a:t>Q2/II</a:t>
                  </a:r>
                </a:p>
              </p:txBody>
            </p:sp>
          </p:grpSp>
        </p:grpSp>
        <p:grpSp>
          <p:nvGrpSpPr>
            <p:cNvPr id="103" name="Gruppieren 102">
              <a:extLst>
                <a:ext uri="{FF2B5EF4-FFF2-40B4-BE49-F238E27FC236}">
                  <a16:creationId xmlns:a16="http://schemas.microsoft.com/office/drawing/2014/main" id="{C64ABC73-AA95-44AC-9FE2-BFBF368A9D8B}"/>
                </a:ext>
              </a:extLst>
            </p:cNvPr>
            <p:cNvGrpSpPr/>
            <p:nvPr/>
          </p:nvGrpSpPr>
          <p:grpSpPr>
            <a:xfrm>
              <a:off x="963706" y="2636912"/>
              <a:ext cx="1665056" cy="1667250"/>
              <a:chOff x="963706" y="2874835"/>
              <a:chExt cx="1665056" cy="1667250"/>
            </a:xfrm>
          </p:grpSpPr>
          <p:sp>
            <p:nvSpPr>
              <p:cNvPr id="99" name="Pfeil: nach rechts 98">
                <a:extLst>
                  <a:ext uri="{FF2B5EF4-FFF2-40B4-BE49-F238E27FC236}">
                    <a16:creationId xmlns:a16="http://schemas.microsoft.com/office/drawing/2014/main" id="{B3D1BAB6-9B59-4EBC-8464-BF6BB6C87E9A}"/>
                  </a:ext>
                </a:extLst>
              </p:cNvPr>
              <p:cNvSpPr/>
              <p:nvPr/>
            </p:nvSpPr>
            <p:spPr>
              <a:xfrm>
                <a:off x="963706" y="2874835"/>
                <a:ext cx="1656184" cy="646331"/>
              </a:xfrm>
              <a:prstGeom prst="rightArrow">
                <a:avLst>
                  <a:gd name="adj1" fmla="val 50000"/>
                  <a:gd name="adj2" fmla="val 76674"/>
                </a:avLst>
              </a:prstGeom>
              <a:solidFill>
                <a:srgbClr val="C6A2B7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0" name="Pfeil: nach rechts 99">
                <a:extLst>
                  <a:ext uri="{FF2B5EF4-FFF2-40B4-BE49-F238E27FC236}">
                    <a16:creationId xmlns:a16="http://schemas.microsoft.com/office/drawing/2014/main" id="{5D595B9A-8E14-46D0-9495-7DA720E267BF}"/>
                  </a:ext>
                </a:extLst>
              </p:cNvPr>
              <p:cNvSpPr/>
              <p:nvPr/>
            </p:nvSpPr>
            <p:spPr>
              <a:xfrm>
                <a:off x="1545402" y="3395528"/>
                <a:ext cx="1073503" cy="646331"/>
              </a:xfrm>
              <a:prstGeom prst="rightArrow">
                <a:avLst>
                  <a:gd name="adj1" fmla="val 50000"/>
                  <a:gd name="adj2" fmla="val 76674"/>
                </a:avLst>
              </a:prstGeom>
              <a:solidFill>
                <a:srgbClr val="C6A2B7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1" name="Pfeil: nach rechts 100">
                <a:extLst>
                  <a:ext uri="{FF2B5EF4-FFF2-40B4-BE49-F238E27FC236}">
                    <a16:creationId xmlns:a16="http://schemas.microsoft.com/office/drawing/2014/main" id="{4A9E299B-9159-4207-A713-FC0779107096}"/>
                  </a:ext>
                </a:extLst>
              </p:cNvPr>
              <p:cNvSpPr/>
              <p:nvPr/>
            </p:nvSpPr>
            <p:spPr>
              <a:xfrm>
                <a:off x="2123728" y="3895754"/>
                <a:ext cx="505034" cy="646331"/>
              </a:xfrm>
              <a:prstGeom prst="rightArrow">
                <a:avLst>
                  <a:gd name="adj1" fmla="val 50000"/>
                  <a:gd name="adj2" fmla="val 76674"/>
                </a:avLst>
              </a:prstGeom>
              <a:solidFill>
                <a:srgbClr val="C6A2B7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02" name="Pfeil: nach rechts 101">
              <a:extLst>
                <a:ext uri="{FF2B5EF4-FFF2-40B4-BE49-F238E27FC236}">
                  <a16:creationId xmlns:a16="http://schemas.microsoft.com/office/drawing/2014/main" id="{29E38F32-6703-4486-A1FF-3A59D7EC7D66}"/>
                </a:ext>
              </a:extLst>
            </p:cNvPr>
            <p:cNvSpPr/>
            <p:nvPr/>
          </p:nvSpPr>
          <p:spPr>
            <a:xfrm>
              <a:off x="958726" y="5374957"/>
              <a:ext cx="1656184" cy="646331"/>
            </a:xfrm>
            <a:prstGeom prst="rightArrow">
              <a:avLst>
                <a:gd name="adj1" fmla="val 50000"/>
                <a:gd name="adj2" fmla="val 76674"/>
              </a:avLst>
            </a:prstGeom>
            <a:solidFill>
              <a:srgbClr val="C6A2B7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4" name="Geschweifte Klammer rechts 103">
              <a:extLst>
                <a:ext uri="{FF2B5EF4-FFF2-40B4-BE49-F238E27FC236}">
                  <a16:creationId xmlns:a16="http://schemas.microsoft.com/office/drawing/2014/main" id="{C5731B2E-F702-4AAA-98C5-7909802A1369}"/>
                </a:ext>
              </a:extLst>
            </p:cNvPr>
            <p:cNvSpPr/>
            <p:nvPr/>
          </p:nvSpPr>
          <p:spPr>
            <a:xfrm>
              <a:off x="2614911" y="2708920"/>
              <a:ext cx="504056" cy="1512168"/>
            </a:xfrm>
            <a:prstGeom prst="rightBrace">
              <a:avLst>
                <a:gd name="adj1" fmla="val 8333"/>
                <a:gd name="adj2" fmla="val 51174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06" name="Gerade Verbindung mit Pfeil 105">
              <a:extLst>
                <a:ext uri="{FF2B5EF4-FFF2-40B4-BE49-F238E27FC236}">
                  <a16:creationId xmlns:a16="http://schemas.microsoft.com/office/drawing/2014/main" id="{61F9B509-4B98-4950-B9EF-9B3B0DD4AD1B}"/>
                </a:ext>
              </a:extLst>
            </p:cNvPr>
            <p:cNvCxnSpPr>
              <a:cxnSpLocks/>
              <a:stCxn id="104" idx="1"/>
              <a:endCxn id="119" idx="1"/>
            </p:cNvCxnSpPr>
            <p:nvPr/>
          </p:nvCxnSpPr>
          <p:spPr>
            <a:xfrm flipV="1">
              <a:off x="3118967" y="2708230"/>
              <a:ext cx="676510" cy="77452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Pfeil: nach rechts 106">
              <a:extLst>
                <a:ext uri="{FF2B5EF4-FFF2-40B4-BE49-F238E27FC236}">
                  <a16:creationId xmlns:a16="http://schemas.microsoft.com/office/drawing/2014/main" id="{ECFF3EE6-7AF8-40AB-B208-1E17EE222F2A}"/>
                </a:ext>
              </a:extLst>
            </p:cNvPr>
            <p:cNvSpPr/>
            <p:nvPr/>
          </p:nvSpPr>
          <p:spPr>
            <a:xfrm>
              <a:off x="4023046" y="2062589"/>
              <a:ext cx="4018956" cy="646331"/>
            </a:xfrm>
            <a:prstGeom prst="rightArrow">
              <a:avLst>
                <a:gd name="adj1" fmla="val 50000"/>
                <a:gd name="adj2" fmla="val 84915"/>
              </a:avLst>
            </a:prstGeom>
            <a:solidFill>
              <a:srgbClr val="C6A2B7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9" name="Pfeil: nach rechts 108">
              <a:extLst>
                <a:ext uri="{FF2B5EF4-FFF2-40B4-BE49-F238E27FC236}">
                  <a16:creationId xmlns:a16="http://schemas.microsoft.com/office/drawing/2014/main" id="{74DAF0D5-C7C0-442D-B69F-DB34E0B576D6}"/>
                </a:ext>
              </a:extLst>
            </p:cNvPr>
            <p:cNvSpPr/>
            <p:nvPr/>
          </p:nvSpPr>
          <p:spPr>
            <a:xfrm>
              <a:off x="4018116" y="2707540"/>
              <a:ext cx="4018956" cy="646331"/>
            </a:xfrm>
            <a:prstGeom prst="rightArrow">
              <a:avLst>
                <a:gd name="adj1" fmla="val 50000"/>
                <a:gd name="adj2" fmla="val 84915"/>
              </a:avLst>
            </a:prstGeom>
            <a:pattFill prst="wdDnDiag">
              <a:fgClr>
                <a:srgbClr val="C6A2B7"/>
              </a:fgClr>
              <a:bgClr>
                <a:srgbClr val="FFFF66"/>
              </a:bgClr>
            </a:pattFill>
            <a:ln w="15875">
              <a:solidFill>
                <a:schemeClr val="tx1">
                  <a:alpha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grpSp>
          <p:nvGrpSpPr>
            <p:cNvPr id="113" name="Gruppieren 112">
              <a:extLst>
                <a:ext uri="{FF2B5EF4-FFF2-40B4-BE49-F238E27FC236}">
                  <a16:creationId xmlns:a16="http://schemas.microsoft.com/office/drawing/2014/main" id="{CA2C0BB2-2474-44B0-9C2E-E3D37466BDED}"/>
                </a:ext>
              </a:extLst>
            </p:cNvPr>
            <p:cNvGrpSpPr/>
            <p:nvPr/>
          </p:nvGrpSpPr>
          <p:grpSpPr>
            <a:xfrm>
              <a:off x="4018116" y="3510020"/>
              <a:ext cx="4018956" cy="1278121"/>
              <a:chOff x="4009237" y="3446187"/>
              <a:chExt cx="4043629" cy="1278121"/>
            </a:xfrm>
          </p:grpSpPr>
          <p:sp>
            <p:nvSpPr>
              <p:cNvPr id="110" name="Pfeil: nach rechts 109">
                <a:extLst>
                  <a:ext uri="{FF2B5EF4-FFF2-40B4-BE49-F238E27FC236}">
                    <a16:creationId xmlns:a16="http://schemas.microsoft.com/office/drawing/2014/main" id="{44D15B41-17BB-4624-A738-D1AC129A5933}"/>
                  </a:ext>
                </a:extLst>
              </p:cNvPr>
              <p:cNvSpPr/>
              <p:nvPr/>
            </p:nvSpPr>
            <p:spPr>
              <a:xfrm>
                <a:off x="5517272" y="3446187"/>
                <a:ext cx="2535594" cy="646331"/>
              </a:xfrm>
              <a:prstGeom prst="rightArrow">
                <a:avLst>
                  <a:gd name="adj1" fmla="val 50000"/>
                  <a:gd name="adj2" fmla="val 84915"/>
                </a:avLst>
              </a:prstGeom>
              <a:pattFill prst="wdDnDiag">
                <a:fgClr>
                  <a:srgbClr val="C6A2B7"/>
                </a:fgClr>
                <a:bgClr>
                  <a:srgbClr val="FFFF66"/>
                </a:bgClr>
              </a:pattFill>
              <a:ln w="15875">
                <a:solidFill>
                  <a:schemeClr val="tx1">
                    <a:alpha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1" name="Pfeil: nach rechts 110">
                <a:extLst>
                  <a:ext uri="{FF2B5EF4-FFF2-40B4-BE49-F238E27FC236}">
                    <a16:creationId xmlns:a16="http://schemas.microsoft.com/office/drawing/2014/main" id="{E936D911-025B-45A6-B67A-F438F48054A5}"/>
                  </a:ext>
                </a:extLst>
              </p:cNvPr>
              <p:cNvSpPr/>
              <p:nvPr/>
            </p:nvSpPr>
            <p:spPr>
              <a:xfrm>
                <a:off x="4009237" y="3446187"/>
                <a:ext cx="1204509" cy="646331"/>
              </a:xfrm>
              <a:prstGeom prst="rightArrow">
                <a:avLst>
                  <a:gd name="adj1" fmla="val 50000"/>
                  <a:gd name="adj2" fmla="val 76674"/>
                </a:avLst>
              </a:prstGeom>
              <a:solidFill>
                <a:srgbClr val="C6A2B7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2" name="Pfeil: nach rechts 111">
                <a:extLst>
                  <a:ext uri="{FF2B5EF4-FFF2-40B4-BE49-F238E27FC236}">
                    <a16:creationId xmlns:a16="http://schemas.microsoft.com/office/drawing/2014/main" id="{0F041778-6BBA-4EB3-8667-D9EF501DBD56}"/>
                  </a:ext>
                </a:extLst>
              </p:cNvPr>
              <p:cNvSpPr/>
              <p:nvPr/>
            </p:nvSpPr>
            <p:spPr>
              <a:xfrm>
                <a:off x="4009237" y="4077977"/>
                <a:ext cx="4032766" cy="646331"/>
              </a:xfrm>
              <a:prstGeom prst="rightArrow">
                <a:avLst>
                  <a:gd name="adj1" fmla="val 50000"/>
                  <a:gd name="adj2" fmla="val 84915"/>
                </a:avLst>
              </a:prstGeom>
              <a:solidFill>
                <a:srgbClr val="B8689B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14" name="Gruppieren 113">
              <a:extLst>
                <a:ext uri="{FF2B5EF4-FFF2-40B4-BE49-F238E27FC236}">
                  <a16:creationId xmlns:a16="http://schemas.microsoft.com/office/drawing/2014/main" id="{FBB662DA-461D-4997-A627-4BE4E30C08D5}"/>
                </a:ext>
              </a:extLst>
            </p:cNvPr>
            <p:cNvGrpSpPr/>
            <p:nvPr/>
          </p:nvGrpSpPr>
          <p:grpSpPr>
            <a:xfrm>
              <a:off x="4018116" y="5085184"/>
              <a:ext cx="4031292" cy="1278121"/>
              <a:chOff x="4021574" y="3446187"/>
              <a:chExt cx="4031292" cy="1278121"/>
            </a:xfrm>
          </p:grpSpPr>
          <p:sp>
            <p:nvSpPr>
              <p:cNvPr id="115" name="Pfeil: nach rechts 114">
                <a:extLst>
                  <a:ext uri="{FF2B5EF4-FFF2-40B4-BE49-F238E27FC236}">
                    <a16:creationId xmlns:a16="http://schemas.microsoft.com/office/drawing/2014/main" id="{96AE6A19-6B3E-4F68-B4EE-6A732E748109}"/>
                  </a:ext>
                </a:extLst>
              </p:cNvPr>
              <p:cNvSpPr/>
              <p:nvPr/>
            </p:nvSpPr>
            <p:spPr>
              <a:xfrm>
                <a:off x="5517272" y="3446187"/>
                <a:ext cx="2535594" cy="646331"/>
              </a:xfrm>
              <a:prstGeom prst="rightArrow">
                <a:avLst>
                  <a:gd name="adj1" fmla="val 50000"/>
                  <a:gd name="adj2" fmla="val 84915"/>
                </a:avLst>
              </a:prstGeom>
              <a:pattFill prst="wdDnDiag">
                <a:fgClr>
                  <a:srgbClr val="C6A2B7"/>
                </a:fgClr>
                <a:bgClr>
                  <a:srgbClr val="FFFF66"/>
                </a:bgClr>
              </a:pattFill>
              <a:ln w="15875">
                <a:solidFill>
                  <a:schemeClr val="tx1">
                    <a:alpha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6" name="Pfeil: nach rechts 115">
                <a:extLst>
                  <a:ext uri="{FF2B5EF4-FFF2-40B4-BE49-F238E27FC236}">
                    <a16:creationId xmlns:a16="http://schemas.microsoft.com/office/drawing/2014/main" id="{7D134317-E4CB-458E-8763-52E052C0E761}"/>
                  </a:ext>
                </a:extLst>
              </p:cNvPr>
              <p:cNvSpPr/>
              <p:nvPr/>
            </p:nvSpPr>
            <p:spPr>
              <a:xfrm>
                <a:off x="4021574" y="3446187"/>
                <a:ext cx="1192172" cy="646331"/>
              </a:xfrm>
              <a:prstGeom prst="rightArrow">
                <a:avLst>
                  <a:gd name="adj1" fmla="val 50000"/>
                  <a:gd name="adj2" fmla="val 76674"/>
                </a:avLst>
              </a:prstGeom>
              <a:solidFill>
                <a:srgbClr val="C6A2B7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7" name="Pfeil: nach rechts 116">
                <a:extLst>
                  <a:ext uri="{FF2B5EF4-FFF2-40B4-BE49-F238E27FC236}">
                    <a16:creationId xmlns:a16="http://schemas.microsoft.com/office/drawing/2014/main" id="{E49C6681-FD09-4DC5-ADF7-F736F32982CD}"/>
                  </a:ext>
                </a:extLst>
              </p:cNvPr>
              <p:cNvSpPr/>
              <p:nvPr/>
            </p:nvSpPr>
            <p:spPr>
              <a:xfrm>
                <a:off x="4023046" y="4077977"/>
                <a:ext cx="4018956" cy="646331"/>
              </a:xfrm>
              <a:prstGeom prst="rightArrow">
                <a:avLst>
                  <a:gd name="adj1" fmla="val 50000"/>
                  <a:gd name="adj2" fmla="val 84915"/>
                </a:avLst>
              </a:prstGeom>
              <a:solidFill>
                <a:srgbClr val="B8689B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19" name="Geschweifte Klammer links 118">
              <a:extLst>
                <a:ext uri="{FF2B5EF4-FFF2-40B4-BE49-F238E27FC236}">
                  <a16:creationId xmlns:a16="http://schemas.microsoft.com/office/drawing/2014/main" id="{B496439E-9ABC-40A4-B256-EE35F747A0D9}"/>
                </a:ext>
              </a:extLst>
            </p:cNvPr>
            <p:cNvSpPr/>
            <p:nvPr/>
          </p:nvSpPr>
          <p:spPr>
            <a:xfrm>
              <a:off x="3795477" y="2062589"/>
              <a:ext cx="208540" cy="1291282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0" name="Geschweifte Klammer links 119">
              <a:extLst>
                <a:ext uri="{FF2B5EF4-FFF2-40B4-BE49-F238E27FC236}">
                  <a16:creationId xmlns:a16="http://schemas.microsoft.com/office/drawing/2014/main" id="{1D0DB738-F72D-425C-999A-892ED83ED4A2}"/>
                </a:ext>
              </a:extLst>
            </p:cNvPr>
            <p:cNvSpPr/>
            <p:nvPr/>
          </p:nvSpPr>
          <p:spPr>
            <a:xfrm>
              <a:off x="3786905" y="3483705"/>
              <a:ext cx="208540" cy="1291282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24" name="Gerade Verbindung mit Pfeil 123">
              <a:extLst>
                <a:ext uri="{FF2B5EF4-FFF2-40B4-BE49-F238E27FC236}">
                  <a16:creationId xmlns:a16="http://schemas.microsoft.com/office/drawing/2014/main" id="{C969658F-3273-4474-B9C3-D3E752ACA0E8}"/>
                </a:ext>
              </a:extLst>
            </p:cNvPr>
            <p:cNvCxnSpPr>
              <a:cxnSpLocks/>
              <a:stCxn id="104" idx="1"/>
              <a:endCxn id="120" idx="1"/>
            </p:cNvCxnSpPr>
            <p:nvPr/>
          </p:nvCxnSpPr>
          <p:spPr>
            <a:xfrm>
              <a:off x="3118967" y="3482757"/>
              <a:ext cx="667938" cy="64658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Gerade Verbindung mit Pfeil 126">
              <a:extLst>
                <a:ext uri="{FF2B5EF4-FFF2-40B4-BE49-F238E27FC236}">
                  <a16:creationId xmlns:a16="http://schemas.microsoft.com/office/drawing/2014/main" id="{6A2C11D0-F7CC-4136-BEDE-CE25E4AA596A}"/>
                </a:ext>
              </a:extLst>
            </p:cNvPr>
            <p:cNvCxnSpPr>
              <a:cxnSpLocks/>
              <a:stCxn id="102" idx="3"/>
              <a:endCxn id="129" idx="1"/>
            </p:cNvCxnSpPr>
            <p:nvPr/>
          </p:nvCxnSpPr>
          <p:spPr>
            <a:xfrm flipV="1">
              <a:off x="2614910" y="5698122"/>
              <a:ext cx="1186134" cy="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Geschweifte Klammer links 128">
              <a:extLst>
                <a:ext uri="{FF2B5EF4-FFF2-40B4-BE49-F238E27FC236}">
                  <a16:creationId xmlns:a16="http://schemas.microsoft.com/office/drawing/2014/main" id="{25F51A4B-1526-41CE-9A15-A7D811ADC859}"/>
                </a:ext>
              </a:extLst>
            </p:cNvPr>
            <p:cNvSpPr/>
            <p:nvPr/>
          </p:nvSpPr>
          <p:spPr>
            <a:xfrm>
              <a:off x="3801044" y="5052481"/>
              <a:ext cx="208540" cy="1291282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3" name="Textfeld 132">
              <a:extLst>
                <a:ext uri="{FF2B5EF4-FFF2-40B4-BE49-F238E27FC236}">
                  <a16:creationId xmlns:a16="http://schemas.microsoft.com/office/drawing/2014/main" id="{D32894E3-76D0-4BB8-8CA4-25CA8D8A6B67}"/>
                </a:ext>
              </a:extLst>
            </p:cNvPr>
            <p:cNvSpPr txBox="1"/>
            <p:nvPr/>
          </p:nvSpPr>
          <p:spPr>
            <a:xfrm>
              <a:off x="3976884" y="2204864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FS ab 5, 6 oder 8</a:t>
              </a:r>
            </a:p>
          </p:txBody>
        </p:sp>
        <p:sp>
          <p:nvSpPr>
            <p:cNvPr id="134" name="Textfeld 133">
              <a:extLst>
                <a:ext uri="{FF2B5EF4-FFF2-40B4-BE49-F238E27FC236}">
                  <a16:creationId xmlns:a16="http://schemas.microsoft.com/office/drawing/2014/main" id="{483E2F10-0196-4227-8C5B-3B9CB4C58C6A}"/>
                </a:ext>
              </a:extLst>
            </p:cNvPr>
            <p:cNvSpPr txBox="1"/>
            <p:nvPr/>
          </p:nvSpPr>
          <p:spPr>
            <a:xfrm>
              <a:off x="3976884" y="2836654"/>
              <a:ext cx="33314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Ggf. weitere FS ab 5, 6 oder 8</a:t>
              </a:r>
            </a:p>
          </p:txBody>
        </p:sp>
        <p:sp>
          <p:nvSpPr>
            <p:cNvPr id="135" name="Textfeld 134">
              <a:extLst>
                <a:ext uri="{FF2B5EF4-FFF2-40B4-BE49-F238E27FC236}">
                  <a16:creationId xmlns:a16="http://schemas.microsoft.com/office/drawing/2014/main" id="{4AD2E93C-B72E-4BB4-940E-6791E0C0A1E4}"/>
                </a:ext>
              </a:extLst>
            </p:cNvPr>
            <p:cNvSpPr txBox="1"/>
            <p:nvPr/>
          </p:nvSpPr>
          <p:spPr>
            <a:xfrm>
              <a:off x="3965812" y="3599306"/>
              <a:ext cx="20162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/>
                <a:t>FS ab 5, 6</a:t>
              </a:r>
              <a:br>
                <a:rPr lang="de-DE" sz="1200" dirty="0"/>
              </a:br>
              <a:r>
                <a:rPr lang="de-DE" sz="1200" dirty="0"/>
                <a:t>oder 8</a:t>
              </a:r>
            </a:p>
          </p:txBody>
        </p:sp>
        <p:sp>
          <p:nvSpPr>
            <p:cNvPr id="136" name="Textfeld 135">
              <a:extLst>
                <a:ext uri="{FF2B5EF4-FFF2-40B4-BE49-F238E27FC236}">
                  <a16:creationId xmlns:a16="http://schemas.microsoft.com/office/drawing/2014/main" id="{7BE038A1-9152-4BFC-98DC-877CBF10BB9B}"/>
                </a:ext>
              </a:extLst>
            </p:cNvPr>
            <p:cNvSpPr txBox="1"/>
            <p:nvPr/>
          </p:nvSpPr>
          <p:spPr>
            <a:xfrm>
              <a:off x="4004017" y="4313085"/>
              <a:ext cx="34528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chemeClr val="accent3"/>
                  </a:solidFill>
                </a:rPr>
                <a:t>Neu einsetzende Fremdsprache ab EF</a:t>
              </a:r>
            </a:p>
          </p:txBody>
        </p:sp>
      </p:grpSp>
      <p:sp>
        <p:nvSpPr>
          <p:cNvPr id="137" name="Textfeld 136">
            <a:extLst>
              <a:ext uri="{FF2B5EF4-FFF2-40B4-BE49-F238E27FC236}">
                <a16:creationId xmlns:a16="http://schemas.microsoft.com/office/drawing/2014/main" id="{6BED75CC-23F1-4651-AF4B-9DC204F9074D}"/>
              </a:ext>
            </a:extLst>
          </p:cNvPr>
          <p:cNvSpPr txBox="1"/>
          <p:nvPr/>
        </p:nvSpPr>
        <p:spPr>
          <a:xfrm>
            <a:off x="7812836" y="4271989"/>
            <a:ext cx="129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(Spanisch)</a:t>
            </a:r>
          </a:p>
        </p:txBody>
      </p:sp>
    </p:spTree>
    <p:extLst>
      <p:ext uri="{BB962C8B-B14F-4D97-AF65-F5344CB8AC3E}">
        <p14:creationId xmlns:p14="http://schemas.microsoft.com/office/powerpoint/2010/main" val="1632269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Grafik 3" descr="6 neu 2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8316913" y="6491288"/>
            <a:ext cx="488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G8</a:t>
            </a:r>
          </a:p>
        </p:txBody>
      </p:sp>
      <p:pic>
        <p:nvPicPr>
          <p:cNvPr id="8196" name="Grafik 2" descr="6 neu20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119063"/>
            <a:ext cx="9144000" cy="673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8458200" y="6446838"/>
            <a:ext cx="488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G8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Grafik 4" descr="Zulassungsberechnu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0"/>
            <a:ext cx="711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Grafik 2" descr="Laufbahn Pflichtanrechnung 20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88" y="0"/>
            <a:ext cx="7324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948264" y="1556792"/>
            <a:ext cx="108012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4 + 2*Q2 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558</Words>
  <Application>Microsoft Office PowerPoint</Application>
  <PresentationFormat>Bildschirmpräsentation (4:3)</PresentationFormat>
  <Paragraphs>125</Paragraphs>
  <Slides>17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2" baseType="lpstr">
      <vt:lpstr>Arial</vt:lpstr>
      <vt:lpstr>Arial-BoldMT</vt:lpstr>
      <vt:lpstr>TheSansOffice</vt:lpstr>
      <vt:lpstr>Wingdings</vt:lpstr>
      <vt:lpstr>Standarddesign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Belegung der Fremdsprachen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</vt:lpstr>
      <vt:lpstr>PowerPoint-Präsentation</vt:lpstr>
      <vt:lpstr>PowerPoint-Präsentation</vt:lpstr>
      <vt:lpstr>PowerPoint-Präsentation</vt:lpstr>
    </vt:vector>
  </TitlesOfParts>
  <Company>Privat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ml</dc:creator>
  <cp:lastModifiedBy>Lydia Fischer</cp:lastModifiedBy>
  <cp:revision>69</cp:revision>
  <dcterms:created xsi:type="dcterms:W3CDTF">2006-02-28T19:13:26Z</dcterms:created>
  <dcterms:modified xsi:type="dcterms:W3CDTF">2023-10-30T13:21:27Z</dcterms:modified>
</cp:coreProperties>
</file>